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51" r:id="rId2"/>
    <p:sldId id="360" r:id="rId3"/>
    <p:sldId id="362" r:id="rId4"/>
    <p:sldId id="367" r:id="rId5"/>
    <p:sldId id="368" r:id="rId6"/>
    <p:sldId id="369" r:id="rId7"/>
    <p:sldId id="364" r:id="rId8"/>
    <p:sldId id="365" r:id="rId9"/>
    <p:sldId id="370" r:id="rId10"/>
    <p:sldId id="371" r:id="rId11"/>
    <p:sldId id="359" r:id="rId12"/>
    <p:sldId id="352" r:id="rId13"/>
    <p:sldId id="353" r:id="rId14"/>
    <p:sldId id="354" r:id="rId15"/>
    <p:sldId id="355" r:id="rId16"/>
    <p:sldId id="356" r:id="rId17"/>
    <p:sldId id="357" r:id="rId18"/>
    <p:sldId id="358" r:id="rId19"/>
    <p:sldId id="350" r:id="rId20"/>
    <p:sldId id="258" r:id="rId21"/>
    <p:sldId id="339" r:id="rId22"/>
    <p:sldId id="340" r:id="rId23"/>
    <p:sldId id="259" r:id="rId24"/>
    <p:sldId id="347" r:id="rId25"/>
    <p:sldId id="341" r:id="rId26"/>
    <p:sldId id="342" r:id="rId27"/>
    <p:sldId id="343" r:id="rId28"/>
    <p:sldId id="344" r:id="rId29"/>
    <p:sldId id="292" r:id="rId30"/>
    <p:sldId id="337" r:id="rId31"/>
    <p:sldId id="349" r:id="rId32"/>
    <p:sldId id="346" r:id="rId33"/>
    <p:sldId id="345" r:id="rId34"/>
    <p:sldId id="26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25"/>
    <p:restoredTop sz="94734"/>
  </p:normalViewPr>
  <p:slideViewPr>
    <p:cSldViewPr snapToGrid="0">
      <p:cViewPr varScale="1">
        <p:scale>
          <a:sx n="136" d="100"/>
          <a:sy n="136" d="100"/>
        </p:scale>
        <p:origin x="408"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726977-9C28-3143-AAB6-FDB628608D45}" type="doc">
      <dgm:prSet loTypeId="urn:microsoft.com/office/officeart/2005/8/layout/list1" loCatId="" qsTypeId="urn:microsoft.com/office/officeart/2005/8/quickstyle/simple1" qsCatId="simple" csTypeId="urn:microsoft.com/office/officeart/2005/8/colors/colorful1" csCatId="colorful" phldr="1"/>
      <dgm:spPr/>
      <dgm:t>
        <a:bodyPr/>
        <a:lstStyle/>
        <a:p>
          <a:endParaRPr lang="en-US"/>
        </a:p>
      </dgm:t>
    </dgm:pt>
    <dgm:pt modelId="{197550C5-68E9-164C-9FD5-B62487D90035}">
      <dgm:prSet phldrT="[Text]"/>
      <dgm:spPr/>
      <dgm:t>
        <a:bodyPr/>
        <a:lstStyle/>
        <a:p>
          <a:r>
            <a:rPr lang="en-US" dirty="0"/>
            <a:t>Annual Budget Ordinance</a:t>
          </a:r>
        </a:p>
      </dgm:t>
    </dgm:pt>
    <dgm:pt modelId="{59833CD2-4CE2-4749-8B3F-7FE6522202C0}" type="parTrans" cxnId="{D79C930C-0F94-B144-8B59-F41E08F6F69C}">
      <dgm:prSet/>
      <dgm:spPr/>
      <dgm:t>
        <a:bodyPr/>
        <a:lstStyle/>
        <a:p>
          <a:endParaRPr lang="en-US"/>
        </a:p>
      </dgm:t>
    </dgm:pt>
    <dgm:pt modelId="{343E7FE2-889E-6F42-942E-FA4B17A2D9C4}" type="sibTrans" cxnId="{D79C930C-0F94-B144-8B59-F41E08F6F69C}">
      <dgm:prSet/>
      <dgm:spPr/>
      <dgm:t>
        <a:bodyPr/>
        <a:lstStyle/>
        <a:p>
          <a:endParaRPr lang="en-US"/>
        </a:p>
      </dgm:t>
    </dgm:pt>
    <dgm:pt modelId="{3317EA6F-EF8E-854D-8AC6-4D37E6601257}">
      <dgm:prSet phldrT="[Text]"/>
      <dgm:spPr/>
      <dgm:t>
        <a:bodyPr/>
        <a:lstStyle/>
        <a:p>
          <a:r>
            <a:rPr lang="en-US" dirty="0"/>
            <a:t>Grant Project Ordinance</a:t>
          </a:r>
        </a:p>
      </dgm:t>
    </dgm:pt>
    <dgm:pt modelId="{D9037640-C6A4-A44E-9C05-4AE495F9BBB6}" type="parTrans" cxnId="{29F0A3FC-110B-AC40-A2B1-176BA30911EC}">
      <dgm:prSet/>
      <dgm:spPr/>
      <dgm:t>
        <a:bodyPr/>
        <a:lstStyle/>
        <a:p>
          <a:endParaRPr lang="en-US"/>
        </a:p>
      </dgm:t>
    </dgm:pt>
    <dgm:pt modelId="{021DBBF3-9543-584F-ACED-F56C1D9BA6EC}" type="sibTrans" cxnId="{29F0A3FC-110B-AC40-A2B1-176BA30911EC}">
      <dgm:prSet/>
      <dgm:spPr/>
      <dgm:t>
        <a:bodyPr/>
        <a:lstStyle/>
        <a:p>
          <a:endParaRPr lang="en-US"/>
        </a:p>
      </dgm:t>
    </dgm:pt>
    <dgm:pt modelId="{1722F26C-45A1-0A41-9F04-707C5D7E6211}">
      <dgm:prSet phldrT="[Text]"/>
      <dgm:spPr/>
      <dgm:t>
        <a:bodyPr/>
        <a:lstStyle/>
        <a:p>
          <a:r>
            <a:rPr lang="en-US" dirty="0"/>
            <a:t>Capital Project Ordinance</a:t>
          </a:r>
        </a:p>
      </dgm:t>
    </dgm:pt>
    <dgm:pt modelId="{157217E1-DFE5-304D-B49B-FFB04BC73313}" type="parTrans" cxnId="{CADE7A94-272A-B843-AFB2-5C1B9ABEED51}">
      <dgm:prSet/>
      <dgm:spPr/>
      <dgm:t>
        <a:bodyPr/>
        <a:lstStyle/>
        <a:p>
          <a:endParaRPr lang="en-US"/>
        </a:p>
      </dgm:t>
    </dgm:pt>
    <dgm:pt modelId="{3C906876-0DD6-DA40-8105-128E857113E4}" type="sibTrans" cxnId="{CADE7A94-272A-B843-AFB2-5C1B9ABEED51}">
      <dgm:prSet/>
      <dgm:spPr/>
      <dgm:t>
        <a:bodyPr/>
        <a:lstStyle/>
        <a:p>
          <a:endParaRPr lang="en-US"/>
        </a:p>
      </dgm:t>
    </dgm:pt>
    <dgm:pt modelId="{51CADCCC-83AB-B443-A40B-369F630EAAC4}">
      <dgm:prSet phldrT="[Text]"/>
      <dgm:spPr/>
      <dgm:t>
        <a:bodyPr/>
        <a:lstStyle/>
        <a:p>
          <a:r>
            <a:rPr lang="en-US" dirty="0"/>
            <a:t>Capital projects only</a:t>
          </a:r>
        </a:p>
      </dgm:t>
    </dgm:pt>
    <dgm:pt modelId="{672FF5C2-17F3-A640-BEF3-DBB0DA5DFBF7}" type="parTrans" cxnId="{EF29DC9E-C9E1-BB40-AAEA-6A52DC27F4AD}">
      <dgm:prSet/>
      <dgm:spPr/>
      <dgm:t>
        <a:bodyPr/>
        <a:lstStyle/>
        <a:p>
          <a:endParaRPr lang="en-US"/>
        </a:p>
      </dgm:t>
    </dgm:pt>
    <dgm:pt modelId="{4535A524-3B06-2349-BE76-4D485887B6FF}" type="sibTrans" cxnId="{EF29DC9E-C9E1-BB40-AAEA-6A52DC27F4AD}">
      <dgm:prSet/>
      <dgm:spPr/>
      <dgm:t>
        <a:bodyPr/>
        <a:lstStyle/>
        <a:p>
          <a:endParaRPr lang="en-US"/>
        </a:p>
      </dgm:t>
    </dgm:pt>
    <dgm:pt modelId="{A2532D65-FF5C-554E-9083-ED513D90860C}">
      <dgm:prSet phldrT="[Text]"/>
      <dgm:spPr/>
      <dgm:t>
        <a:bodyPr/>
        <a:lstStyle/>
        <a:p>
          <a:r>
            <a:rPr lang="en-US" dirty="0"/>
            <a:t>Revenues can be expected FEMA reimbursements over life of grant</a:t>
          </a:r>
        </a:p>
      </dgm:t>
    </dgm:pt>
    <dgm:pt modelId="{9F5F75D2-ED00-1945-902C-E104ACAFF781}" type="parTrans" cxnId="{3628F965-3470-FF47-8849-03A5C86D0E8A}">
      <dgm:prSet/>
      <dgm:spPr/>
      <dgm:t>
        <a:bodyPr/>
        <a:lstStyle/>
        <a:p>
          <a:endParaRPr lang="en-US"/>
        </a:p>
      </dgm:t>
    </dgm:pt>
    <dgm:pt modelId="{B3BEE095-F31D-7949-A8B2-1E7D7DBED6C5}" type="sibTrans" cxnId="{3628F965-3470-FF47-8849-03A5C86D0E8A}">
      <dgm:prSet/>
      <dgm:spPr/>
      <dgm:t>
        <a:bodyPr/>
        <a:lstStyle/>
        <a:p>
          <a:endParaRPr lang="en-US"/>
        </a:p>
      </dgm:t>
    </dgm:pt>
    <dgm:pt modelId="{9C972DC4-FF41-F144-AAD2-5077B688EB08}">
      <dgm:prSet phldrT="[Text]"/>
      <dgm:spPr/>
      <dgm:t>
        <a:bodyPr/>
        <a:lstStyle/>
        <a:p>
          <a:r>
            <a:rPr lang="en-US" dirty="0"/>
            <a:t>One year only</a:t>
          </a:r>
        </a:p>
      </dgm:t>
    </dgm:pt>
    <dgm:pt modelId="{5D10794F-CFC9-8F48-ABD7-D6702D9E8EBE}" type="parTrans" cxnId="{765B5AA8-1287-0149-AD91-F10D6E18AE24}">
      <dgm:prSet/>
      <dgm:spPr/>
      <dgm:t>
        <a:bodyPr/>
        <a:lstStyle/>
        <a:p>
          <a:endParaRPr lang="en-US"/>
        </a:p>
      </dgm:t>
    </dgm:pt>
    <dgm:pt modelId="{E16D42F4-141F-6841-BCFA-2EDE16897AA7}" type="sibTrans" cxnId="{765B5AA8-1287-0149-AD91-F10D6E18AE24}">
      <dgm:prSet/>
      <dgm:spPr/>
      <dgm:t>
        <a:bodyPr/>
        <a:lstStyle/>
        <a:p>
          <a:endParaRPr lang="en-US"/>
        </a:p>
      </dgm:t>
    </dgm:pt>
    <dgm:pt modelId="{EDDB7F9F-4514-4E47-B482-72CF32521027}">
      <dgm:prSet phldrT="[Text]"/>
      <dgm:spPr/>
      <dgm:t>
        <a:bodyPr/>
        <a:lstStyle/>
        <a:p>
          <a:r>
            <a:rPr lang="en-US" dirty="0"/>
            <a:t>Revenues can be expected FEMA reimbursements during current fiscal year or appropriated fund balance </a:t>
          </a:r>
        </a:p>
      </dgm:t>
    </dgm:pt>
    <dgm:pt modelId="{DDA1FB4D-6B42-DB4F-B660-297C30CBF7B8}" type="parTrans" cxnId="{2415F0EC-A798-E34A-BD0B-17875C1431DE}">
      <dgm:prSet/>
      <dgm:spPr/>
      <dgm:t>
        <a:bodyPr/>
        <a:lstStyle/>
        <a:p>
          <a:endParaRPr lang="en-US"/>
        </a:p>
      </dgm:t>
    </dgm:pt>
    <dgm:pt modelId="{AECF6F85-1423-4E49-8626-DF16244FFEED}" type="sibTrans" cxnId="{2415F0EC-A798-E34A-BD0B-17875C1431DE}">
      <dgm:prSet/>
      <dgm:spPr/>
      <dgm:t>
        <a:bodyPr/>
        <a:lstStyle/>
        <a:p>
          <a:endParaRPr lang="en-US"/>
        </a:p>
      </dgm:t>
    </dgm:pt>
    <dgm:pt modelId="{F498542B-245C-3740-9F9D-E70288524AA1}">
      <dgm:prSet phldrT="[Text]"/>
      <dgm:spPr/>
      <dgm:t>
        <a:bodyPr/>
        <a:lstStyle/>
        <a:p>
          <a:r>
            <a:rPr lang="en-US" dirty="0"/>
            <a:t>Can serve as part of compliance documentation</a:t>
          </a:r>
        </a:p>
      </dgm:t>
    </dgm:pt>
    <dgm:pt modelId="{CC92EEA0-9AC8-E743-9E73-C93C38A8DA08}" type="parTrans" cxnId="{85BA3244-C400-8244-8F21-B9D417D4BABD}">
      <dgm:prSet/>
      <dgm:spPr/>
      <dgm:t>
        <a:bodyPr/>
        <a:lstStyle/>
        <a:p>
          <a:endParaRPr lang="en-US"/>
        </a:p>
      </dgm:t>
    </dgm:pt>
    <dgm:pt modelId="{1DC65B64-AACE-3A41-80C8-08C4AB56469C}" type="sibTrans" cxnId="{85BA3244-C400-8244-8F21-B9D417D4BABD}">
      <dgm:prSet/>
      <dgm:spPr/>
      <dgm:t>
        <a:bodyPr/>
        <a:lstStyle/>
        <a:p>
          <a:endParaRPr lang="en-US"/>
        </a:p>
      </dgm:t>
    </dgm:pt>
    <dgm:pt modelId="{D2A37E6E-9C09-E043-8E38-7345F58401F4}" type="pres">
      <dgm:prSet presAssocID="{D9726977-9C28-3143-AAB6-FDB628608D45}" presName="linear" presStyleCnt="0">
        <dgm:presLayoutVars>
          <dgm:dir/>
          <dgm:animLvl val="lvl"/>
          <dgm:resizeHandles val="exact"/>
        </dgm:presLayoutVars>
      </dgm:prSet>
      <dgm:spPr/>
    </dgm:pt>
    <dgm:pt modelId="{41F995B2-E8B4-BD47-8F3E-26A4DEED2BA5}" type="pres">
      <dgm:prSet presAssocID="{197550C5-68E9-164C-9FD5-B62487D90035}" presName="parentLin" presStyleCnt="0"/>
      <dgm:spPr/>
    </dgm:pt>
    <dgm:pt modelId="{3988BDEE-E4E7-584A-A0CC-F513C725150D}" type="pres">
      <dgm:prSet presAssocID="{197550C5-68E9-164C-9FD5-B62487D90035}" presName="parentLeftMargin" presStyleLbl="node1" presStyleIdx="0" presStyleCnt="3"/>
      <dgm:spPr/>
    </dgm:pt>
    <dgm:pt modelId="{7B86BB9E-D366-2544-A5E7-DB2088BCC357}" type="pres">
      <dgm:prSet presAssocID="{197550C5-68E9-164C-9FD5-B62487D90035}" presName="parentText" presStyleLbl="node1" presStyleIdx="0" presStyleCnt="3">
        <dgm:presLayoutVars>
          <dgm:chMax val="0"/>
          <dgm:bulletEnabled val="1"/>
        </dgm:presLayoutVars>
      </dgm:prSet>
      <dgm:spPr/>
    </dgm:pt>
    <dgm:pt modelId="{A5055676-4CEB-2F47-A64A-FA72812D7A9F}" type="pres">
      <dgm:prSet presAssocID="{197550C5-68E9-164C-9FD5-B62487D90035}" presName="negativeSpace" presStyleCnt="0"/>
      <dgm:spPr/>
    </dgm:pt>
    <dgm:pt modelId="{D278A63A-E32E-6748-ADF9-A652A12FE5DC}" type="pres">
      <dgm:prSet presAssocID="{197550C5-68E9-164C-9FD5-B62487D90035}" presName="childText" presStyleLbl="conFgAcc1" presStyleIdx="0" presStyleCnt="3">
        <dgm:presLayoutVars>
          <dgm:bulletEnabled val="1"/>
        </dgm:presLayoutVars>
      </dgm:prSet>
      <dgm:spPr/>
    </dgm:pt>
    <dgm:pt modelId="{821072D4-2E5B-FA40-9643-F933B51ECF19}" type="pres">
      <dgm:prSet presAssocID="{343E7FE2-889E-6F42-942E-FA4B17A2D9C4}" presName="spaceBetweenRectangles" presStyleCnt="0"/>
      <dgm:spPr/>
    </dgm:pt>
    <dgm:pt modelId="{53CBCC5F-7711-C54A-B736-7D70DD53F2C3}" type="pres">
      <dgm:prSet presAssocID="{3317EA6F-EF8E-854D-8AC6-4D37E6601257}" presName="parentLin" presStyleCnt="0"/>
      <dgm:spPr/>
    </dgm:pt>
    <dgm:pt modelId="{0ED95E16-9C41-F044-B824-5D8C8105F1A0}" type="pres">
      <dgm:prSet presAssocID="{3317EA6F-EF8E-854D-8AC6-4D37E6601257}" presName="parentLeftMargin" presStyleLbl="node1" presStyleIdx="0" presStyleCnt="3"/>
      <dgm:spPr/>
    </dgm:pt>
    <dgm:pt modelId="{3A832740-93DE-2F46-ABA8-7E0A7CAF49E5}" type="pres">
      <dgm:prSet presAssocID="{3317EA6F-EF8E-854D-8AC6-4D37E6601257}" presName="parentText" presStyleLbl="node1" presStyleIdx="1" presStyleCnt="3">
        <dgm:presLayoutVars>
          <dgm:chMax val="0"/>
          <dgm:bulletEnabled val="1"/>
        </dgm:presLayoutVars>
      </dgm:prSet>
      <dgm:spPr/>
    </dgm:pt>
    <dgm:pt modelId="{00B0D99F-1500-C54B-8F3B-2AFD23B55C8B}" type="pres">
      <dgm:prSet presAssocID="{3317EA6F-EF8E-854D-8AC6-4D37E6601257}" presName="negativeSpace" presStyleCnt="0"/>
      <dgm:spPr/>
    </dgm:pt>
    <dgm:pt modelId="{48D29AD6-6E05-1A4F-8E28-C6E83B949853}" type="pres">
      <dgm:prSet presAssocID="{3317EA6F-EF8E-854D-8AC6-4D37E6601257}" presName="childText" presStyleLbl="conFgAcc1" presStyleIdx="1" presStyleCnt="3">
        <dgm:presLayoutVars>
          <dgm:bulletEnabled val="1"/>
        </dgm:presLayoutVars>
      </dgm:prSet>
      <dgm:spPr/>
    </dgm:pt>
    <dgm:pt modelId="{04BDE15A-094B-D64B-BCD0-8579C4B94725}" type="pres">
      <dgm:prSet presAssocID="{021DBBF3-9543-584F-ACED-F56C1D9BA6EC}" presName="spaceBetweenRectangles" presStyleCnt="0"/>
      <dgm:spPr/>
    </dgm:pt>
    <dgm:pt modelId="{C8DF56E0-E6F7-6C44-BF94-F5C984B16138}" type="pres">
      <dgm:prSet presAssocID="{1722F26C-45A1-0A41-9F04-707C5D7E6211}" presName="parentLin" presStyleCnt="0"/>
      <dgm:spPr/>
    </dgm:pt>
    <dgm:pt modelId="{67628958-2EAF-5342-B5AE-6FEFB2BF74E6}" type="pres">
      <dgm:prSet presAssocID="{1722F26C-45A1-0A41-9F04-707C5D7E6211}" presName="parentLeftMargin" presStyleLbl="node1" presStyleIdx="1" presStyleCnt="3"/>
      <dgm:spPr/>
    </dgm:pt>
    <dgm:pt modelId="{B68AB0BA-1077-F24F-96FD-18461481CA4A}" type="pres">
      <dgm:prSet presAssocID="{1722F26C-45A1-0A41-9F04-707C5D7E6211}" presName="parentText" presStyleLbl="node1" presStyleIdx="2" presStyleCnt="3">
        <dgm:presLayoutVars>
          <dgm:chMax val="0"/>
          <dgm:bulletEnabled val="1"/>
        </dgm:presLayoutVars>
      </dgm:prSet>
      <dgm:spPr/>
    </dgm:pt>
    <dgm:pt modelId="{FE82C535-25E7-2F43-97C1-25FB6A0CA8C3}" type="pres">
      <dgm:prSet presAssocID="{1722F26C-45A1-0A41-9F04-707C5D7E6211}" presName="negativeSpace" presStyleCnt="0"/>
      <dgm:spPr/>
    </dgm:pt>
    <dgm:pt modelId="{705DF04C-EB5C-0144-9822-BD0681CA4E27}" type="pres">
      <dgm:prSet presAssocID="{1722F26C-45A1-0A41-9F04-707C5D7E6211}" presName="childText" presStyleLbl="conFgAcc1" presStyleIdx="2" presStyleCnt="3">
        <dgm:presLayoutVars>
          <dgm:bulletEnabled val="1"/>
        </dgm:presLayoutVars>
      </dgm:prSet>
      <dgm:spPr/>
    </dgm:pt>
  </dgm:ptLst>
  <dgm:cxnLst>
    <dgm:cxn modelId="{D79C930C-0F94-B144-8B59-F41E08F6F69C}" srcId="{D9726977-9C28-3143-AAB6-FDB628608D45}" destId="{197550C5-68E9-164C-9FD5-B62487D90035}" srcOrd="0" destOrd="0" parTransId="{59833CD2-4CE2-4749-8B3F-7FE6522202C0}" sibTransId="{343E7FE2-889E-6F42-942E-FA4B17A2D9C4}"/>
    <dgm:cxn modelId="{5C0DDD1F-C432-004F-8DBD-539351678A6A}" type="presOf" srcId="{3317EA6F-EF8E-854D-8AC6-4D37E6601257}" destId="{0ED95E16-9C41-F044-B824-5D8C8105F1A0}" srcOrd="0" destOrd="0" presId="urn:microsoft.com/office/officeart/2005/8/layout/list1"/>
    <dgm:cxn modelId="{CA0B8823-FB27-E949-B252-0D96CCE143A0}" type="presOf" srcId="{197550C5-68E9-164C-9FD5-B62487D90035}" destId="{3988BDEE-E4E7-584A-A0CC-F513C725150D}" srcOrd="0" destOrd="0" presId="urn:microsoft.com/office/officeart/2005/8/layout/list1"/>
    <dgm:cxn modelId="{85BA3244-C400-8244-8F21-B9D417D4BABD}" srcId="{3317EA6F-EF8E-854D-8AC6-4D37E6601257}" destId="{F498542B-245C-3740-9F9D-E70288524AA1}" srcOrd="1" destOrd="0" parTransId="{CC92EEA0-9AC8-E743-9E73-C93C38A8DA08}" sibTransId="{1DC65B64-AACE-3A41-80C8-08C4AB56469C}"/>
    <dgm:cxn modelId="{5FBF2D47-CABE-864C-BE86-5992A33902FA}" type="presOf" srcId="{9C972DC4-FF41-F144-AAD2-5077B688EB08}" destId="{D278A63A-E32E-6748-ADF9-A652A12FE5DC}" srcOrd="0" destOrd="0" presId="urn:microsoft.com/office/officeart/2005/8/layout/list1"/>
    <dgm:cxn modelId="{04DE564D-3EFE-8647-B6DD-866EF1E0A502}" type="presOf" srcId="{1722F26C-45A1-0A41-9F04-707C5D7E6211}" destId="{B68AB0BA-1077-F24F-96FD-18461481CA4A}" srcOrd="1" destOrd="0" presId="urn:microsoft.com/office/officeart/2005/8/layout/list1"/>
    <dgm:cxn modelId="{8F6F8853-06D7-E348-853C-6B060536CD47}" type="presOf" srcId="{A2532D65-FF5C-554E-9083-ED513D90860C}" destId="{48D29AD6-6E05-1A4F-8E28-C6E83B949853}" srcOrd="0" destOrd="0" presId="urn:microsoft.com/office/officeart/2005/8/layout/list1"/>
    <dgm:cxn modelId="{3628F965-3470-FF47-8849-03A5C86D0E8A}" srcId="{3317EA6F-EF8E-854D-8AC6-4D37E6601257}" destId="{A2532D65-FF5C-554E-9083-ED513D90860C}" srcOrd="0" destOrd="0" parTransId="{9F5F75D2-ED00-1945-902C-E104ACAFF781}" sibTransId="{B3BEE095-F31D-7949-A8B2-1E7D7DBED6C5}"/>
    <dgm:cxn modelId="{7FBF4974-2476-4342-BCF5-4481D0D12FF1}" type="presOf" srcId="{EDDB7F9F-4514-4E47-B482-72CF32521027}" destId="{D278A63A-E32E-6748-ADF9-A652A12FE5DC}" srcOrd="0" destOrd="1" presId="urn:microsoft.com/office/officeart/2005/8/layout/list1"/>
    <dgm:cxn modelId="{8BAC787E-006F-A94C-83FF-9BDEFADA587A}" type="presOf" srcId="{D9726977-9C28-3143-AAB6-FDB628608D45}" destId="{D2A37E6E-9C09-E043-8E38-7345F58401F4}" srcOrd="0" destOrd="0" presId="urn:microsoft.com/office/officeart/2005/8/layout/list1"/>
    <dgm:cxn modelId="{CADE7A94-272A-B843-AFB2-5C1B9ABEED51}" srcId="{D9726977-9C28-3143-AAB6-FDB628608D45}" destId="{1722F26C-45A1-0A41-9F04-707C5D7E6211}" srcOrd="2" destOrd="0" parTransId="{157217E1-DFE5-304D-B49B-FFB04BC73313}" sibTransId="{3C906876-0DD6-DA40-8105-128E857113E4}"/>
    <dgm:cxn modelId="{D5891E9C-5788-C742-A535-B9B7C4CDF5A8}" type="presOf" srcId="{1722F26C-45A1-0A41-9F04-707C5D7E6211}" destId="{67628958-2EAF-5342-B5AE-6FEFB2BF74E6}" srcOrd="0" destOrd="0" presId="urn:microsoft.com/office/officeart/2005/8/layout/list1"/>
    <dgm:cxn modelId="{EF29DC9E-C9E1-BB40-AAEA-6A52DC27F4AD}" srcId="{1722F26C-45A1-0A41-9F04-707C5D7E6211}" destId="{51CADCCC-83AB-B443-A40B-369F630EAAC4}" srcOrd="0" destOrd="0" parTransId="{672FF5C2-17F3-A640-BEF3-DBB0DA5DFBF7}" sibTransId="{4535A524-3B06-2349-BE76-4D485887B6FF}"/>
    <dgm:cxn modelId="{765B5AA8-1287-0149-AD91-F10D6E18AE24}" srcId="{197550C5-68E9-164C-9FD5-B62487D90035}" destId="{9C972DC4-FF41-F144-AAD2-5077B688EB08}" srcOrd="0" destOrd="0" parTransId="{5D10794F-CFC9-8F48-ABD7-D6702D9E8EBE}" sibTransId="{E16D42F4-141F-6841-BCFA-2EDE16897AA7}"/>
    <dgm:cxn modelId="{C8BB05AA-F970-0948-85A4-815C9F7633E9}" type="presOf" srcId="{3317EA6F-EF8E-854D-8AC6-4D37E6601257}" destId="{3A832740-93DE-2F46-ABA8-7E0A7CAF49E5}" srcOrd="1" destOrd="0" presId="urn:microsoft.com/office/officeart/2005/8/layout/list1"/>
    <dgm:cxn modelId="{219988AE-62A2-6247-BC2A-1F6679BE775B}" type="presOf" srcId="{F498542B-245C-3740-9F9D-E70288524AA1}" destId="{48D29AD6-6E05-1A4F-8E28-C6E83B949853}" srcOrd="0" destOrd="1" presId="urn:microsoft.com/office/officeart/2005/8/layout/list1"/>
    <dgm:cxn modelId="{2415F0EC-A798-E34A-BD0B-17875C1431DE}" srcId="{197550C5-68E9-164C-9FD5-B62487D90035}" destId="{EDDB7F9F-4514-4E47-B482-72CF32521027}" srcOrd="1" destOrd="0" parTransId="{DDA1FB4D-6B42-DB4F-B660-297C30CBF7B8}" sibTransId="{AECF6F85-1423-4E49-8626-DF16244FFEED}"/>
    <dgm:cxn modelId="{141994F1-ED7D-3447-BD6B-CEAED10F885E}" type="presOf" srcId="{51CADCCC-83AB-B443-A40B-369F630EAAC4}" destId="{705DF04C-EB5C-0144-9822-BD0681CA4E27}" srcOrd="0" destOrd="0" presId="urn:microsoft.com/office/officeart/2005/8/layout/list1"/>
    <dgm:cxn modelId="{4A80D2F4-4257-504A-A56E-06111AE745F1}" type="presOf" srcId="{197550C5-68E9-164C-9FD5-B62487D90035}" destId="{7B86BB9E-D366-2544-A5E7-DB2088BCC357}" srcOrd="1" destOrd="0" presId="urn:microsoft.com/office/officeart/2005/8/layout/list1"/>
    <dgm:cxn modelId="{29F0A3FC-110B-AC40-A2B1-176BA30911EC}" srcId="{D9726977-9C28-3143-AAB6-FDB628608D45}" destId="{3317EA6F-EF8E-854D-8AC6-4D37E6601257}" srcOrd="1" destOrd="0" parTransId="{D9037640-C6A4-A44E-9C05-4AE495F9BBB6}" sibTransId="{021DBBF3-9543-584F-ACED-F56C1D9BA6EC}"/>
    <dgm:cxn modelId="{BDC49262-32F4-3B4C-AF9A-E207C9329056}" type="presParOf" srcId="{D2A37E6E-9C09-E043-8E38-7345F58401F4}" destId="{41F995B2-E8B4-BD47-8F3E-26A4DEED2BA5}" srcOrd="0" destOrd="0" presId="urn:microsoft.com/office/officeart/2005/8/layout/list1"/>
    <dgm:cxn modelId="{F9DB9C26-7E11-CA4C-B600-83708F2EA3DD}" type="presParOf" srcId="{41F995B2-E8B4-BD47-8F3E-26A4DEED2BA5}" destId="{3988BDEE-E4E7-584A-A0CC-F513C725150D}" srcOrd="0" destOrd="0" presId="urn:microsoft.com/office/officeart/2005/8/layout/list1"/>
    <dgm:cxn modelId="{BABF8FE8-0CFE-AE43-B446-B069836DBB41}" type="presParOf" srcId="{41F995B2-E8B4-BD47-8F3E-26A4DEED2BA5}" destId="{7B86BB9E-D366-2544-A5E7-DB2088BCC357}" srcOrd="1" destOrd="0" presId="urn:microsoft.com/office/officeart/2005/8/layout/list1"/>
    <dgm:cxn modelId="{53D7AFC8-24D9-3340-B00C-F712F8E3D42B}" type="presParOf" srcId="{D2A37E6E-9C09-E043-8E38-7345F58401F4}" destId="{A5055676-4CEB-2F47-A64A-FA72812D7A9F}" srcOrd="1" destOrd="0" presId="urn:microsoft.com/office/officeart/2005/8/layout/list1"/>
    <dgm:cxn modelId="{52989E8A-865B-3A43-83E0-913366F77C01}" type="presParOf" srcId="{D2A37E6E-9C09-E043-8E38-7345F58401F4}" destId="{D278A63A-E32E-6748-ADF9-A652A12FE5DC}" srcOrd="2" destOrd="0" presId="urn:microsoft.com/office/officeart/2005/8/layout/list1"/>
    <dgm:cxn modelId="{98A5C24D-66BC-3647-A2C2-D6CC80C569E4}" type="presParOf" srcId="{D2A37E6E-9C09-E043-8E38-7345F58401F4}" destId="{821072D4-2E5B-FA40-9643-F933B51ECF19}" srcOrd="3" destOrd="0" presId="urn:microsoft.com/office/officeart/2005/8/layout/list1"/>
    <dgm:cxn modelId="{D6DC0156-BA9C-354D-8BBC-E1E75BF018C3}" type="presParOf" srcId="{D2A37E6E-9C09-E043-8E38-7345F58401F4}" destId="{53CBCC5F-7711-C54A-B736-7D70DD53F2C3}" srcOrd="4" destOrd="0" presId="urn:microsoft.com/office/officeart/2005/8/layout/list1"/>
    <dgm:cxn modelId="{7C216B92-AA21-2F48-B68C-17B0AAFFA69F}" type="presParOf" srcId="{53CBCC5F-7711-C54A-B736-7D70DD53F2C3}" destId="{0ED95E16-9C41-F044-B824-5D8C8105F1A0}" srcOrd="0" destOrd="0" presId="urn:microsoft.com/office/officeart/2005/8/layout/list1"/>
    <dgm:cxn modelId="{75337720-9999-A94F-A47B-D610B9314E17}" type="presParOf" srcId="{53CBCC5F-7711-C54A-B736-7D70DD53F2C3}" destId="{3A832740-93DE-2F46-ABA8-7E0A7CAF49E5}" srcOrd="1" destOrd="0" presId="urn:microsoft.com/office/officeart/2005/8/layout/list1"/>
    <dgm:cxn modelId="{0E2626DC-135A-0248-A0D7-48EFC602B0FF}" type="presParOf" srcId="{D2A37E6E-9C09-E043-8E38-7345F58401F4}" destId="{00B0D99F-1500-C54B-8F3B-2AFD23B55C8B}" srcOrd="5" destOrd="0" presId="urn:microsoft.com/office/officeart/2005/8/layout/list1"/>
    <dgm:cxn modelId="{91EA0398-70D8-7E44-8B01-3D2C13CE1AA4}" type="presParOf" srcId="{D2A37E6E-9C09-E043-8E38-7345F58401F4}" destId="{48D29AD6-6E05-1A4F-8E28-C6E83B949853}" srcOrd="6" destOrd="0" presId="urn:microsoft.com/office/officeart/2005/8/layout/list1"/>
    <dgm:cxn modelId="{74D05861-4C20-0A4D-BBCA-675100542FC7}" type="presParOf" srcId="{D2A37E6E-9C09-E043-8E38-7345F58401F4}" destId="{04BDE15A-094B-D64B-BCD0-8579C4B94725}" srcOrd="7" destOrd="0" presId="urn:microsoft.com/office/officeart/2005/8/layout/list1"/>
    <dgm:cxn modelId="{7B41CA41-D65C-F840-BE30-3CE432BB3147}" type="presParOf" srcId="{D2A37E6E-9C09-E043-8E38-7345F58401F4}" destId="{C8DF56E0-E6F7-6C44-BF94-F5C984B16138}" srcOrd="8" destOrd="0" presId="urn:microsoft.com/office/officeart/2005/8/layout/list1"/>
    <dgm:cxn modelId="{0BE2FB5C-6256-3844-80F9-8CAF88196F3F}" type="presParOf" srcId="{C8DF56E0-E6F7-6C44-BF94-F5C984B16138}" destId="{67628958-2EAF-5342-B5AE-6FEFB2BF74E6}" srcOrd="0" destOrd="0" presId="urn:microsoft.com/office/officeart/2005/8/layout/list1"/>
    <dgm:cxn modelId="{FB545251-3BF5-7641-B0E5-CFA1942767AF}" type="presParOf" srcId="{C8DF56E0-E6F7-6C44-BF94-F5C984B16138}" destId="{B68AB0BA-1077-F24F-96FD-18461481CA4A}" srcOrd="1" destOrd="0" presId="urn:microsoft.com/office/officeart/2005/8/layout/list1"/>
    <dgm:cxn modelId="{F99770B9-D8A7-8A48-BE6C-2DFB60BBF0A2}" type="presParOf" srcId="{D2A37E6E-9C09-E043-8E38-7345F58401F4}" destId="{FE82C535-25E7-2F43-97C1-25FB6A0CA8C3}" srcOrd="9" destOrd="0" presId="urn:microsoft.com/office/officeart/2005/8/layout/list1"/>
    <dgm:cxn modelId="{2B8E16C1-CFA8-D04A-8A12-B06AF47087FE}" type="presParOf" srcId="{D2A37E6E-9C09-E043-8E38-7345F58401F4}" destId="{705DF04C-EB5C-0144-9822-BD0681CA4E27}"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8A63A-E32E-6748-ADF9-A652A12FE5DC}">
      <dsp:nvSpPr>
        <dsp:cNvPr id="0" name=""/>
        <dsp:cNvSpPr/>
      </dsp:nvSpPr>
      <dsp:spPr>
        <a:xfrm>
          <a:off x="0" y="354147"/>
          <a:ext cx="7853066" cy="137655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485" tIns="395732" rIns="609485"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One year only</a:t>
          </a:r>
        </a:p>
        <a:p>
          <a:pPr marL="171450" lvl="1" indent="-171450" algn="l" defTabSz="844550">
            <a:lnSpc>
              <a:spcPct val="90000"/>
            </a:lnSpc>
            <a:spcBef>
              <a:spcPct val="0"/>
            </a:spcBef>
            <a:spcAft>
              <a:spcPct val="15000"/>
            </a:spcAft>
            <a:buChar char="•"/>
          </a:pPr>
          <a:r>
            <a:rPr lang="en-US" sz="1900" kern="1200" dirty="0"/>
            <a:t>Revenues can be expected FEMA reimbursements during current fiscal year or appropriated fund balance </a:t>
          </a:r>
        </a:p>
      </dsp:txBody>
      <dsp:txXfrm>
        <a:off x="0" y="354147"/>
        <a:ext cx="7853066" cy="1376550"/>
      </dsp:txXfrm>
    </dsp:sp>
    <dsp:sp modelId="{7B86BB9E-D366-2544-A5E7-DB2088BCC357}">
      <dsp:nvSpPr>
        <dsp:cNvPr id="0" name=""/>
        <dsp:cNvSpPr/>
      </dsp:nvSpPr>
      <dsp:spPr>
        <a:xfrm>
          <a:off x="392653" y="73707"/>
          <a:ext cx="5497146" cy="56087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779" tIns="0" rIns="207779" bIns="0" numCol="1" spcCol="1270" anchor="ctr" anchorCtr="0">
          <a:noAutofit/>
        </a:bodyPr>
        <a:lstStyle/>
        <a:p>
          <a:pPr marL="0" lvl="0" indent="0" algn="l" defTabSz="844550">
            <a:lnSpc>
              <a:spcPct val="90000"/>
            </a:lnSpc>
            <a:spcBef>
              <a:spcPct val="0"/>
            </a:spcBef>
            <a:spcAft>
              <a:spcPct val="35000"/>
            </a:spcAft>
            <a:buNone/>
          </a:pPr>
          <a:r>
            <a:rPr lang="en-US" sz="1900" kern="1200" dirty="0"/>
            <a:t>Annual Budget Ordinance</a:t>
          </a:r>
        </a:p>
      </dsp:txBody>
      <dsp:txXfrm>
        <a:off x="420033" y="101087"/>
        <a:ext cx="5442386" cy="506119"/>
      </dsp:txXfrm>
    </dsp:sp>
    <dsp:sp modelId="{48D29AD6-6E05-1A4F-8E28-C6E83B949853}">
      <dsp:nvSpPr>
        <dsp:cNvPr id="0" name=""/>
        <dsp:cNvSpPr/>
      </dsp:nvSpPr>
      <dsp:spPr>
        <a:xfrm>
          <a:off x="0" y="2113737"/>
          <a:ext cx="7853066" cy="137655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485" tIns="395732" rIns="609485"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Revenues can be expected FEMA reimbursements over life of grant</a:t>
          </a:r>
        </a:p>
        <a:p>
          <a:pPr marL="171450" lvl="1" indent="-171450" algn="l" defTabSz="844550">
            <a:lnSpc>
              <a:spcPct val="90000"/>
            </a:lnSpc>
            <a:spcBef>
              <a:spcPct val="0"/>
            </a:spcBef>
            <a:spcAft>
              <a:spcPct val="15000"/>
            </a:spcAft>
            <a:buChar char="•"/>
          </a:pPr>
          <a:r>
            <a:rPr lang="en-US" sz="1900" kern="1200" dirty="0"/>
            <a:t>Can serve as part of compliance documentation</a:t>
          </a:r>
        </a:p>
      </dsp:txBody>
      <dsp:txXfrm>
        <a:off x="0" y="2113737"/>
        <a:ext cx="7853066" cy="1376550"/>
      </dsp:txXfrm>
    </dsp:sp>
    <dsp:sp modelId="{3A832740-93DE-2F46-ABA8-7E0A7CAF49E5}">
      <dsp:nvSpPr>
        <dsp:cNvPr id="0" name=""/>
        <dsp:cNvSpPr/>
      </dsp:nvSpPr>
      <dsp:spPr>
        <a:xfrm>
          <a:off x="392653" y="1833297"/>
          <a:ext cx="5497146" cy="56087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779" tIns="0" rIns="207779" bIns="0" numCol="1" spcCol="1270" anchor="ctr" anchorCtr="0">
          <a:noAutofit/>
        </a:bodyPr>
        <a:lstStyle/>
        <a:p>
          <a:pPr marL="0" lvl="0" indent="0" algn="l" defTabSz="844550">
            <a:lnSpc>
              <a:spcPct val="90000"/>
            </a:lnSpc>
            <a:spcBef>
              <a:spcPct val="0"/>
            </a:spcBef>
            <a:spcAft>
              <a:spcPct val="35000"/>
            </a:spcAft>
            <a:buNone/>
          </a:pPr>
          <a:r>
            <a:rPr lang="en-US" sz="1900" kern="1200" dirty="0"/>
            <a:t>Grant Project Ordinance</a:t>
          </a:r>
        </a:p>
      </dsp:txBody>
      <dsp:txXfrm>
        <a:off x="420033" y="1860677"/>
        <a:ext cx="5442386" cy="506119"/>
      </dsp:txXfrm>
    </dsp:sp>
    <dsp:sp modelId="{705DF04C-EB5C-0144-9822-BD0681CA4E27}">
      <dsp:nvSpPr>
        <dsp:cNvPr id="0" name=""/>
        <dsp:cNvSpPr/>
      </dsp:nvSpPr>
      <dsp:spPr>
        <a:xfrm>
          <a:off x="0" y="3873327"/>
          <a:ext cx="7853066" cy="807974"/>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485" tIns="395732" rIns="609485"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Capital projects only</a:t>
          </a:r>
        </a:p>
      </dsp:txBody>
      <dsp:txXfrm>
        <a:off x="0" y="3873327"/>
        <a:ext cx="7853066" cy="807974"/>
      </dsp:txXfrm>
    </dsp:sp>
    <dsp:sp modelId="{B68AB0BA-1077-F24F-96FD-18461481CA4A}">
      <dsp:nvSpPr>
        <dsp:cNvPr id="0" name=""/>
        <dsp:cNvSpPr/>
      </dsp:nvSpPr>
      <dsp:spPr>
        <a:xfrm>
          <a:off x="392653" y="3592887"/>
          <a:ext cx="5497146" cy="56087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779" tIns="0" rIns="207779" bIns="0" numCol="1" spcCol="1270" anchor="ctr" anchorCtr="0">
          <a:noAutofit/>
        </a:bodyPr>
        <a:lstStyle/>
        <a:p>
          <a:pPr marL="0" lvl="0" indent="0" algn="l" defTabSz="844550">
            <a:lnSpc>
              <a:spcPct val="90000"/>
            </a:lnSpc>
            <a:spcBef>
              <a:spcPct val="0"/>
            </a:spcBef>
            <a:spcAft>
              <a:spcPct val="35000"/>
            </a:spcAft>
            <a:buNone/>
          </a:pPr>
          <a:r>
            <a:rPr lang="en-US" sz="1900" kern="1200" dirty="0"/>
            <a:t>Capital Project Ordinance</a:t>
          </a:r>
        </a:p>
      </dsp:txBody>
      <dsp:txXfrm>
        <a:off x="420033" y="3620267"/>
        <a:ext cx="5442386" cy="50611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04507-02B0-BA48-9567-5BB00C98291D}" type="datetimeFigureOut">
              <a:rPr lang="en-US" smtClean="0"/>
              <a:t>10/14/24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92B53-6604-B24A-A698-9AF96DABDEF6}" type="slidenum">
              <a:rPr lang="en-US" smtClean="0"/>
              <a:t>‹#›</a:t>
            </a:fld>
            <a:endParaRPr lang="en-US"/>
          </a:p>
        </p:txBody>
      </p:sp>
    </p:spTree>
    <p:extLst>
      <p:ext uri="{BB962C8B-B14F-4D97-AF65-F5344CB8AC3E}">
        <p14:creationId xmlns:p14="http://schemas.microsoft.com/office/powerpoint/2010/main" val="284772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492B53-6604-B24A-A698-9AF96DABDEF6}" type="slidenum">
              <a:rPr lang="en-US" smtClean="0"/>
              <a:t>2</a:t>
            </a:fld>
            <a:endParaRPr lang="en-US"/>
          </a:p>
        </p:txBody>
      </p:sp>
    </p:spTree>
    <p:extLst>
      <p:ext uri="{BB962C8B-B14F-4D97-AF65-F5344CB8AC3E}">
        <p14:creationId xmlns:p14="http://schemas.microsoft.com/office/powerpoint/2010/main" val="3835547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R" dirty="0"/>
          </a:p>
        </p:txBody>
      </p:sp>
      <p:sp>
        <p:nvSpPr>
          <p:cNvPr id="4" name="Slide Number Placeholder 3"/>
          <p:cNvSpPr>
            <a:spLocks noGrp="1"/>
          </p:cNvSpPr>
          <p:nvPr>
            <p:ph type="sldNum" sz="quarter" idx="5"/>
          </p:nvPr>
        </p:nvSpPr>
        <p:spPr/>
        <p:txBody>
          <a:bodyPr/>
          <a:lstStyle/>
          <a:p>
            <a:fld id="{62673052-1C4D-4D99-A058-91D579108362}" type="slidenum">
              <a:rPr lang="en-US" smtClean="0"/>
              <a:pPr/>
              <a:t>30</a:t>
            </a:fld>
            <a:endParaRPr lang="en-US"/>
          </a:p>
        </p:txBody>
      </p:sp>
    </p:spTree>
    <p:extLst>
      <p:ext uri="{BB962C8B-B14F-4D97-AF65-F5344CB8AC3E}">
        <p14:creationId xmlns:p14="http://schemas.microsoft.com/office/powerpoint/2010/main" val="2830931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E6E4C-AA54-7368-1676-1047139477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B39CA9-4059-9DCA-1D80-CC6D0F4122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17A985-D7B8-AE66-DB37-CD619FB6DE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425B18-EC92-AD5F-DAC5-B7A337D2668A}"/>
              </a:ext>
            </a:extLst>
          </p:cNvPr>
          <p:cNvSpPr>
            <a:spLocks noGrp="1"/>
          </p:cNvSpPr>
          <p:nvPr>
            <p:ph type="sldNum" sz="quarter" idx="5"/>
          </p:nvPr>
        </p:nvSpPr>
        <p:spPr/>
        <p:txBody>
          <a:bodyPr/>
          <a:lstStyle/>
          <a:p>
            <a:fld id="{52492B53-6604-B24A-A698-9AF96DABDEF6}" type="slidenum">
              <a:rPr lang="en-US" smtClean="0"/>
              <a:t>10</a:t>
            </a:fld>
            <a:endParaRPr lang="en-US"/>
          </a:p>
        </p:txBody>
      </p:sp>
    </p:spTree>
    <p:extLst>
      <p:ext uri="{BB962C8B-B14F-4D97-AF65-F5344CB8AC3E}">
        <p14:creationId xmlns:p14="http://schemas.microsoft.com/office/powerpoint/2010/main" val="3363260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84BCC-E3A7-74A2-891B-6C7EF9A7C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68DFE7-805D-73E0-D39D-598F15B591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0BEDBE-6679-0D42-EC6D-48290E0D6473}"/>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15690458-CB2B-EDE6-1D01-77DBF8C0212F}"/>
              </a:ext>
            </a:extLst>
          </p:cNvPr>
          <p:cNvSpPr>
            <a:spLocks noGrp="1"/>
          </p:cNvSpPr>
          <p:nvPr>
            <p:ph type="sldNum" sz="quarter" idx="10"/>
          </p:nvPr>
        </p:nvSpPr>
        <p:spPr/>
        <p:txBody>
          <a:bodyPr/>
          <a:lstStyle/>
          <a:p>
            <a:fld id="{62673052-1C4D-4D99-A058-91D579108362}" type="slidenum">
              <a:rPr lang="en-US" smtClean="0"/>
              <a:pPr/>
              <a:t>21</a:t>
            </a:fld>
            <a:endParaRPr lang="en-US"/>
          </a:p>
        </p:txBody>
      </p:sp>
    </p:spTree>
    <p:extLst>
      <p:ext uri="{BB962C8B-B14F-4D97-AF65-F5344CB8AC3E}">
        <p14:creationId xmlns:p14="http://schemas.microsoft.com/office/powerpoint/2010/main" val="3112993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5483B-F958-85C1-7F71-5A593DBC1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9B758C-1776-DBDA-68CE-737F66FEB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7DD5E-4C00-48DC-4CA4-C297884CFF69}"/>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5D6D94F0-0233-91A8-6EA6-ABE2D3F21CA5}"/>
              </a:ext>
            </a:extLst>
          </p:cNvPr>
          <p:cNvSpPr>
            <a:spLocks noGrp="1"/>
          </p:cNvSpPr>
          <p:nvPr>
            <p:ph type="sldNum" sz="quarter" idx="10"/>
          </p:nvPr>
        </p:nvSpPr>
        <p:spPr/>
        <p:txBody>
          <a:bodyPr/>
          <a:lstStyle/>
          <a:p>
            <a:fld id="{62673052-1C4D-4D99-A058-91D579108362}" type="slidenum">
              <a:rPr lang="en-US" smtClean="0"/>
              <a:pPr/>
              <a:t>22</a:t>
            </a:fld>
            <a:endParaRPr lang="en-US"/>
          </a:p>
        </p:txBody>
      </p:sp>
    </p:spTree>
    <p:extLst>
      <p:ext uri="{BB962C8B-B14F-4D97-AF65-F5344CB8AC3E}">
        <p14:creationId xmlns:p14="http://schemas.microsoft.com/office/powerpoint/2010/main" val="2441934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492B53-6604-B24A-A698-9AF96DABDEF6}" type="slidenum">
              <a:rPr lang="en-US" smtClean="0"/>
              <a:t>24</a:t>
            </a:fld>
            <a:endParaRPr lang="en-US"/>
          </a:p>
        </p:txBody>
      </p:sp>
    </p:spTree>
    <p:extLst>
      <p:ext uri="{BB962C8B-B14F-4D97-AF65-F5344CB8AC3E}">
        <p14:creationId xmlns:p14="http://schemas.microsoft.com/office/powerpoint/2010/main" val="1695773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235A6-87ED-08BC-D939-44807D18BF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303506-41AA-519F-31C2-40FFE4E913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1FD8D9-B529-169C-CFDC-7F06DA038432}"/>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78A9768D-0F28-B9F2-D44F-A03A409BAFE8}"/>
              </a:ext>
            </a:extLst>
          </p:cNvPr>
          <p:cNvSpPr>
            <a:spLocks noGrp="1"/>
          </p:cNvSpPr>
          <p:nvPr>
            <p:ph type="sldNum" sz="quarter" idx="10"/>
          </p:nvPr>
        </p:nvSpPr>
        <p:spPr/>
        <p:txBody>
          <a:bodyPr/>
          <a:lstStyle/>
          <a:p>
            <a:fld id="{62673052-1C4D-4D99-A058-91D579108362}" type="slidenum">
              <a:rPr lang="en-US" smtClean="0"/>
              <a:pPr/>
              <a:t>25</a:t>
            </a:fld>
            <a:endParaRPr lang="en-US"/>
          </a:p>
        </p:txBody>
      </p:sp>
    </p:spTree>
    <p:extLst>
      <p:ext uri="{BB962C8B-B14F-4D97-AF65-F5344CB8AC3E}">
        <p14:creationId xmlns:p14="http://schemas.microsoft.com/office/powerpoint/2010/main" val="2876352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62B65-817A-5D99-787C-359D8DB218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04A62D-BF8A-E9C8-0FA0-63CB87A9B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033F1-8A7B-4CEF-A298-09988BD982C3}"/>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F8ACA2C4-0279-500C-B53B-50F4FE32399A}"/>
              </a:ext>
            </a:extLst>
          </p:cNvPr>
          <p:cNvSpPr>
            <a:spLocks noGrp="1"/>
          </p:cNvSpPr>
          <p:nvPr>
            <p:ph type="sldNum" sz="quarter" idx="10"/>
          </p:nvPr>
        </p:nvSpPr>
        <p:spPr/>
        <p:txBody>
          <a:bodyPr/>
          <a:lstStyle/>
          <a:p>
            <a:fld id="{62673052-1C4D-4D99-A058-91D579108362}" type="slidenum">
              <a:rPr lang="en-US" smtClean="0"/>
              <a:pPr/>
              <a:t>26</a:t>
            </a:fld>
            <a:endParaRPr lang="en-US"/>
          </a:p>
        </p:txBody>
      </p:sp>
    </p:spTree>
    <p:extLst>
      <p:ext uri="{BB962C8B-B14F-4D97-AF65-F5344CB8AC3E}">
        <p14:creationId xmlns:p14="http://schemas.microsoft.com/office/powerpoint/2010/main" val="2070088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5C2A5-62E6-0EB3-DAA6-46B9E05D09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E9E1DC-5CF2-0208-8733-7788BD0EE9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B1652C-E12D-B705-B966-C0F87D73C0E5}"/>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9AF282D4-55BB-F3C9-9AA0-DEB746DA7EF2}"/>
              </a:ext>
            </a:extLst>
          </p:cNvPr>
          <p:cNvSpPr>
            <a:spLocks noGrp="1"/>
          </p:cNvSpPr>
          <p:nvPr>
            <p:ph type="sldNum" sz="quarter" idx="10"/>
          </p:nvPr>
        </p:nvSpPr>
        <p:spPr/>
        <p:txBody>
          <a:bodyPr/>
          <a:lstStyle/>
          <a:p>
            <a:fld id="{62673052-1C4D-4D99-A058-91D579108362}" type="slidenum">
              <a:rPr lang="en-US" smtClean="0"/>
              <a:pPr/>
              <a:t>27</a:t>
            </a:fld>
            <a:endParaRPr lang="en-US"/>
          </a:p>
        </p:txBody>
      </p:sp>
    </p:spTree>
    <p:extLst>
      <p:ext uri="{BB962C8B-B14F-4D97-AF65-F5344CB8AC3E}">
        <p14:creationId xmlns:p14="http://schemas.microsoft.com/office/powerpoint/2010/main" val="866982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61DC8-903E-D29B-4FE0-DA100A655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B4442-4281-1F5A-8403-9FAE3B2834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0C56BC-E29B-95A5-D8B9-9DF7752C8AAE}"/>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EEA22A2C-733D-B826-4945-B60E15F15D99}"/>
              </a:ext>
            </a:extLst>
          </p:cNvPr>
          <p:cNvSpPr>
            <a:spLocks noGrp="1"/>
          </p:cNvSpPr>
          <p:nvPr>
            <p:ph type="sldNum" sz="quarter" idx="10"/>
          </p:nvPr>
        </p:nvSpPr>
        <p:spPr/>
        <p:txBody>
          <a:bodyPr/>
          <a:lstStyle/>
          <a:p>
            <a:fld id="{62673052-1C4D-4D99-A058-91D579108362}" type="slidenum">
              <a:rPr lang="en-US" smtClean="0"/>
              <a:pPr/>
              <a:t>28</a:t>
            </a:fld>
            <a:endParaRPr lang="en-US"/>
          </a:p>
        </p:txBody>
      </p:sp>
    </p:spTree>
    <p:extLst>
      <p:ext uri="{BB962C8B-B14F-4D97-AF65-F5344CB8AC3E}">
        <p14:creationId xmlns:p14="http://schemas.microsoft.com/office/powerpoint/2010/main" val="23163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CF798-B743-6722-188F-B476E06638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9C016A-15DF-CFAF-AE15-F4B215D8EB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C0964A-06B3-4D7F-ECDB-F3360664F0BD}"/>
              </a:ext>
            </a:extLst>
          </p:cNvPr>
          <p:cNvSpPr>
            <a:spLocks noGrp="1"/>
          </p:cNvSpPr>
          <p:nvPr>
            <p:ph type="dt" sz="half" idx="10"/>
          </p:nvPr>
        </p:nvSpPr>
        <p:spPr/>
        <p:txBody>
          <a:bodyPr/>
          <a:lstStyle/>
          <a:p>
            <a:fld id="{177A82FA-737F-374E-BF2E-AA48C13FD309}" type="datetimeFigureOut">
              <a:rPr lang="en-US" smtClean="0"/>
              <a:t>10/14/24</a:t>
            </a:fld>
            <a:endParaRPr lang="en-US"/>
          </a:p>
        </p:txBody>
      </p:sp>
      <p:sp>
        <p:nvSpPr>
          <p:cNvPr id="5" name="Footer Placeholder 4">
            <a:extLst>
              <a:ext uri="{FF2B5EF4-FFF2-40B4-BE49-F238E27FC236}">
                <a16:creationId xmlns:a16="http://schemas.microsoft.com/office/drawing/2014/main" id="{837823E2-17FD-2369-37AE-C65DE6943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CA6C9-2327-47BA-7EDD-372D72303630}"/>
              </a:ext>
            </a:extLst>
          </p:cNvPr>
          <p:cNvSpPr>
            <a:spLocks noGrp="1"/>
          </p:cNvSpPr>
          <p:nvPr>
            <p:ph type="sldNum" sz="quarter" idx="12"/>
          </p:nvPr>
        </p:nvSpPr>
        <p:spPr/>
        <p:txBody>
          <a:bodyPr/>
          <a:lstStyle/>
          <a:p>
            <a:fld id="{09560FA0-3E26-2346-A2D2-BDA9EE763FCE}" type="slidenum">
              <a:rPr lang="en-US" smtClean="0"/>
              <a:t>‹#›</a:t>
            </a:fld>
            <a:endParaRPr lang="en-US"/>
          </a:p>
        </p:txBody>
      </p:sp>
    </p:spTree>
    <p:extLst>
      <p:ext uri="{BB962C8B-B14F-4D97-AF65-F5344CB8AC3E}">
        <p14:creationId xmlns:p14="http://schemas.microsoft.com/office/powerpoint/2010/main" val="1747258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E4632-B93E-90E1-83BE-01031C7E4E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452EA7-86E6-DFE9-DB9B-70E4A0F231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1487D-3958-EE18-A1F4-F5AD50912C6E}"/>
              </a:ext>
            </a:extLst>
          </p:cNvPr>
          <p:cNvSpPr>
            <a:spLocks noGrp="1"/>
          </p:cNvSpPr>
          <p:nvPr>
            <p:ph type="dt" sz="half" idx="10"/>
          </p:nvPr>
        </p:nvSpPr>
        <p:spPr/>
        <p:txBody>
          <a:bodyPr/>
          <a:lstStyle/>
          <a:p>
            <a:fld id="{177A82FA-737F-374E-BF2E-AA48C13FD309}" type="datetimeFigureOut">
              <a:rPr lang="en-US" smtClean="0"/>
              <a:t>10/14/24</a:t>
            </a:fld>
            <a:endParaRPr lang="en-US"/>
          </a:p>
        </p:txBody>
      </p:sp>
      <p:sp>
        <p:nvSpPr>
          <p:cNvPr id="5" name="Footer Placeholder 4">
            <a:extLst>
              <a:ext uri="{FF2B5EF4-FFF2-40B4-BE49-F238E27FC236}">
                <a16:creationId xmlns:a16="http://schemas.microsoft.com/office/drawing/2014/main" id="{5DB063A7-2BC3-9A0D-3CA8-4E7CB6339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F26E1-1DE8-C0A0-D46A-26BB73DDBD6B}"/>
              </a:ext>
            </a:extLst>
          </p:cNvPr>
          <p:cNvSpPr>
            <a:spLocks noGrp="1"/>
          </p:cNvSpPr>
          <p:nvPr>
            <p:ph type="sldNum" sz="quarter" idx="12"/>
          </p:nvPr>
        </p:nvSpPr>
        <p:spPr/>
        <p:txBody>
          <a:bodyPr/>
          <a:lstStyle/>
          <a:p>
            <a:fld id="{09560FA0-3E26-2346-A2D2-BDA9EE763FCE}" type="slidenum">
              <a:rPr lang="en-US" smtClean="0"/>
              <a:t>‹#›</a:t>
            </a:fld>
            <a:endParaRPr lang="en-US"/>
          </a:p>
        </p:txBody>
      </p:sp>
    </p:spTree>
    <p:extLst>
      <p:ext uri="{BB962C8B-B14F-4D97-AF65-F5344CB8AC3E}">
        <p14:creationId xmlns:p14="http://schemas.microsoft.com/office/powerpoint/2010/main" val="627197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BA6B91-5A03-8444-0356-7D1977895C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C148B9-31F7-D485-911E-7C47CCC41A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2426D-CD3C-60C5-E346-49BC4B142343}"/>
              </a:ext>
            </a:extLst>
          </p:cNvPr>
          <p:cNvSpPr>
            <a:spLocks noGrp="1"/>
          </p:cNvSpPr>
          <p:nvPr>
            <p:ph type="dt" sz="half" idx="10"/>
          </p:nvPr>
        </p:nvSpPr>
        <p:spPr/>
        <p:txBody>
          <a:bodyPr/>
          <a:lstStyle/>
          <a:p>
            <a:fld id="{177A82FA-737F-374E-BF2E-AA48C13FD309}" type="datetimeFigureOut">
              <a:rPr lang="en-US" smtClean="0"/>
              <a:t>10/14/24</a:t>
            </a:fld>
            <a:endParaRPr lang="en-US"/>
          </a:p>
        </p:txBody>
      </p:sp>
      <p:sp>
        <p:nvSpPr>
          <p:cNvPr id="5" name="Footer Placeholder 4">
            <a:extLst>
              <a:ext uri="{FF2B5EF4-FFF2-40B4-BE49-F238E27FC236}">
                <a16:creationId xmlns:a16="http://schemas.microsoft.com/office/drawing/2014/main" id="{21D8703F-B32D-7416-1C72-A87691A39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368902-E085-3DB1-5A7C-C015DAE830E5}"/>
              </a:ext>
            </a:extLst>
          </p:cNvPr>
          <p:cNvSpPr>
            <a:spLocks noGrp="1"/>
          </p:cNvSpPr>
          <p:nvPr>
            <p:ph type="sldNum" sz="quarter" idx="12"/>
          </p:nvPr>
        </p:nvSpPr>
        <p:spPr/>
        <p:txBody>
          <a:bodyPr/>
          <a:lstStyle/>
          <a:p>
            <a:fld id="{09560FA0-3E26-2346-A2D2-BDA9EE763FCE}" type="slidenum">
              <a:rPr lang="en-US" smtClean="0"/>
              <a:t>‹#›</a:t>
            </a:fld>
            <a:endParaRPr lang="en-US"/>
          </a:p>
        </p:txBody>
      </p:sp>
    </p:spTree>
    <p:extLst>
      <p:ext uri="{BB962C8B-B14F-4D97-AF65-F5344CB8AC3E}">
        <p14:creationId xmlns:p14="http://schemas.microsoft.com/office/powerpoint/2010/main" val="3498563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10/14/24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0" cy="508000"/>
          </a:xfrm>
        </p:spPr>
        <p:txBody>
          <a:bodyPr>
            <a:noAutofit/>
          </a:bodyPr>
          <a:lstStyle>
            <a:lvl1pPr marL="0" indent="0">
              <a:buNone/>
              <a:defRPr sz="1867">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307949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29FAC-75C3-0E41-5DA3-5C975C6F68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1672C0-289B-EC5F-DB88-2CC221479E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A6D93-2448-67F0-8907-3E10644CE40D}"/>
              </a:ext>
            </a:extLst>
          </p:cNvPr>
          <p:cNvSpPr>
            <a:spLocks noGrp="1"/>
          </p:cNvSpPr>
          <p:nvPr>
            <p:ph type="dt" sz="half" idx="10"/>
          </p:nvPr>
        </p:nvSpPr>
        <p:spPr/>
        <p:txBody>
          <a:bodyPr/>
          <a:lstStyle/>
          <a:p>
            <a:fld id="{177A82FA-737F-374E-BF2E-AA48C13FD309}" type="datetimeFigureOut">
              <a:rPr lang="en-US" smtClean="0"/>
              <a:t>10/14/24</a:t>
            </a:fld>
            <a:endParaRPr lang="en-US"/>
          </a:p>
        </p:txBody>
      </p:sp>
      <p:sp>
        <p:nvSpPr>
          <p:cNvPr id="5" name="Footer Placeholder 4">
            <a:extLst>
              <a:ext uri="{FF2B5EF4-FFF2-40B4-BE49-F238E27FC236}">
                <a16:creationId xmlns:a16="http://schemas.microsoft.com/office/drawing/2014/main" id="{97709E6A-275E-0209-04F7-9EB8E5FA9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E6BBF-F7D4-A312-CA3D-37DBD9F59D61}"/>
              </a:ext>
            </a:extLst>
          </p:cNvPr>
          <p:cNvSpPr>
            <a:spLocks noGrp="1"/>
          </p:cNvSpPr>
          <p:nvPr>
            <p:ph type="sldNum" sz="quarter" idx="12"/>
          </p:nvPr>
        </p:nvSpPr>
        <p:spPr/>
        <p:txBody>
          <a:bodyPr/>
          <a:lstStyle/>
          <a:p>
            <a:fld id="{09560FA0-3E26-2346-A2D2-BDA9EE763FCE}" type="slidenum">
              <a:rPr lang="en-US" smtClean="0"/>
              <a:t>‹#›</a:t>
            </a:fld>
            <a:endParaRPr lang="en-US"/>
          </a:p>
        </p:txBody>
      </p:sp>
    </p:spTree>
    <p:extLst>
      <p:ext uri="{BB962C8B-B14F-4D97-AF65-F5344CB8AC3E}">
        <p14:creationId xmlns:p14="http://schemas.microsoft.com/office/powerpoint/2010/main" val="2721715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DEEF-7B1A-1162-54C9-1DC8E00A4F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410374-1370-57BD-C961-0D8ACC06B6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447CDE-39FC-EAC2-CBBA-D5450FE8E89D}"/>
              </a:ext>
            </a:extLst>
          </p:cNvPr>
          <p:cNvSpPr>
            <a:spLocks noGrp="1"/>
          </p:cNvSpPr>
          <p:nvPr>
            <p:ph type="dt" sz="half" idx="10"/>
          </p:nvPr>
        </p:nvSpPr>
        <p:spPr/>
        <p:txBody>
          <a:bodyPr/>
          <a:lstStyle/>
          <a:p>
            <a:fld id="{177A82FA-737F-374E-BF2E-AA48C13FD309}" type="datetimeFigureOut">
              <a:rPr lang="en-US" smtClean="0"/>
              <a:t>10/14/24</a:t>
            </a:fld>
            <a:endParaRPr lang="en-US"/>
          </a:p>
        </p:txBody>
      </p:sp>
      <p:sp>
        <p:nvSpPr>
          <p:cNvPr id="5" name="Footer Placeholder 4">
            <a:extLst>
              <a:ext uri="{FF2B5EF4-FFF2-40B4-BE49-F238E27FC236}">
                <a16:creationId xmlns:a16="http://schemas.microsoft.com/office/drawing/2014/main" id="{0768F772-DD5C-7A3E-85AB-D9867A694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1AECBC-35C5-3E69-060F-ED924DCF7157}"/>
              </a:ext>
            </a:extLst>
          </p:cNvPr>
          <p:cNvSpPr>
            <a:spLocks noGrp="1"/>
          </p:cNvSpPr>
          <p:nvPr>
            <p:ph type="sldNum" sz="quarter" idx="12"/>
          </p:nvPr>
        </p:nvSpPr>
        <p:spPr/>
        <p:txBody>
          <a:bodyPr/>
          <a:lstStyle/>
          <a:p>
            <a:fld id="{09560FA0-3E26-2346-A2D2-BDA9EE763FCE}" type="slidenum">
              <a:rPr lang="en-US" smtClean="0"/>
              <a:t>‹#›</a:t>
            </a:fld>
            <a:endParaRPr lang="en-US"/>
          </a:p>
        </p:txBody>
      </p:sp>
    </p:spTree>
    <p:extLst>
      <p:ext uri="{BB962C8B-B14F-4D97-AF65-F5344CB8AC3E}">
        <p14:creationId xmlns:p14="http://schemas.microsoft.com/office/powerpoint/2010/main" val="170030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EFA08-D3A7-75AA-76B6-5DA4B48B65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4CB989-F934-76DA-6748-B370E2966C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0933AB-0C16-65DC-2EC4-756E893BF7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804DF9-D11F-8752-4B58-EF0334E10C0D}"/>
              </a:ext>
            </a:extLst>
          </p:cNvPr>
          <p:cNvSpPr>
            <a:spLocks noGrp="1"/>
          </p:cNvSpPr>
          <p:nvPr>
            <p:ph type="dt" sz="half" idx="10"/>
          </p:nvPr>
        </p:nvSpPr>
        <p:spPr/>
        <p:txBody>
          <a:bodyPr/>
          <a:lstStyle/>
          <a:p>
            <a:fld id="{177A82FA-737F-374E-BF2E-AA48C13FD309}" type="datetimeFigureOut">
              <a:rPr lang="en-US" smtClean="0"/>
              <a:t>10/14/24</a:t>
            </a:fld>
            <a:endParaRPr lang="en-US"/>
          </a:p>
        </p:txBody>
      </p:sp>
      <p:sp>
        <p:nvSpPr>
          <p:cNvPr id="6" name="Footer Placeholder 5">
            <a:extLst>
              <a:ext uri="{FF2B5EF4-FFF2-40B4-BE49-F238E27FC236}">
                <a16:creationId xmlns:a16="http://schemas.microsoft.com/office/drawing/2014/main" id="{A70A0A65-D2A9-5517-3FE4-CAE89EF0C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C37931-7CE2-D83D-6BDC-58F7814CA33D}"/>
              </a:ext>
            </a:extLst>
          </p:cNvPr>
          <p:cNvSpPr>
            <a:spLocks noGrp="1"/>
          </p:cNvSpPr>
          <p:nvPr>
            <p:ph type="sldNum" sz="quarter" idx="12"/>
          </p:nvPr>
        </p:nvSpPr>
        <p:spPr/>
        <p:txBody>
          <a:bodyPr/>
          <a:lstStyle/>
          <a:p>
            <a:fld id="{09560FA0-3E26-2346-A2D2-BDA9EE763FCE}" type="slidenum">
              <a:rPr lang="en-US" smtClean="0"/>
              <a:t>‹#›</a:t>
            </a:fld>
            <a:endParaRPr lang="en-US"/>
          </a:p>
        </p:txBody>
      </p:sp>
    </p:spTree>
    <p:extLst>
      <p:ext uri="{BB962C8B-B14F-4D97-AF65-F5344CB8AC3E}">
        <p14:creationId xmlns:p14="http://schemas.microsoft.com/office/powerpoint/2010/main" val="3706363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4F948-75D4-CA66-0E7A-EC4E2904A3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75EA3E-F1D0-9D37-9866-56BB071297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6EA3A6-D8C1-8436-76E9-734E6B5DB0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5207F5-E7DC-BEFF-C3E2-14BAA1F3C0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B0BC4F-D742-53EE-5988-051A36C207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ABE164-84A7-7E13-D7C5-A5E835BA7D9B}"/>
              </a:ext>
            </a:extLst>
          </p:cNvPr>
          <p:cNvSpPr>
            <a:spLocks noGrp="1"/>
          </p:cNvSpPr>
          <p:nvPr>
            <p:ph type="dt" sz="half" idx="10"/>
          </p:nvPr>
        </p:nvSpPr>
        <p:spPr/>
        <p:txBody>
          <a:bodyPr/>
          <a:lstStyle/>
          <a:p>
            <a:fld id="{177A82FA-737F-374E-BF2E-AA48C13FD309}" type="datetimeFigureOut">
              <a:rPr lang="en-US" smtClean="0"/>
              <a:t>10/14/24</a:t>
            </a:fld>
            <a:endParaRPr lang="en-US"/>
          </a:p>
        </p:txBody>
      </p:sp>
      <p:sp>
        <p:nvSpPr>
          <p:cNvPr id="8" name="Footer Placeholder 7">
            <a:extLst>
              <a:ext uri="{FF2B5EF4-FFF2-40B4-BE49-F238E27FC236}">
                <a16:creationId xmlns:a16="http://schemas.microsoft.com/office/drawing/2014/main" id="{C9A710B1-9B66-FF05-4F7A-3E900B2B7E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F7B252-6F44-9BBC-1B02-3FA869DD36F8}"/>
              </a:ext>
            </a:extLst>
          </p:cNvPr>
          <p:cNvSpPr>
            <a:spLocks noGrp="1"/>
          </p:cNvSpPr>
          <p:nvPr>
            <p:ph type="sldNum" sz="quarter" idx="12"/>
          </p:nvPr>
        </p:nvSpPr>
        <p:spPr/>
        <p:txBody>
          <a:bodyPr/>
          <a:lstStyle/>
          <a:p>
            <a:fld id="{09560FA0-3E26-2346-A2D2-BDA9EE763FCE}" type="slidenum">
              <a:rPr lang="en-US" smtClean="0"/>
              <a:t>‹#›</a:t>
            </a:fld>
            <a:endParaRPr lang="en-US"/>
          </a:p>
        </p:txBody>
      </p:sp>
    </p:spTree>
    <p:extLst>
      <p:ext uri="{BB962C8B-B14F-4D97-AF65-F5344CB8AC3E}">
        <p14:creationId xmlns:p14="http://schemas.microsoft.com/office/powerpoint/2010/main" val="306501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E5D43-6F95-5A52-AB73-D6B9ECE52D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C7BF1F-40E7-5928-745A-17AAB3641E66}"/>
              </a:ext>
            </a:extLst>
          </p:cNvPr>
          <p:cNvSpPr>
            <a:spLocks noGrp="1"/>
          </p:cNvSpPr>
          <p:nvPr>
            <p:ph type="dt" sz="half" idx="10"/>
          </p:nvPr>
        </p:nvSpPr>
        <p:spPr/>
        <p:txBody>
          <a:bodyPr/>
          <a:lstStyle/>
          <a:p>
            <a:fld id="{177A82FA-737F-374E-BF2E-AA48C13FD309}" type="datetimeFigureOut">
              <a:rPr lang="en-US" smtClean="0"/>
              <a:t>10/14/24</a:t>
            </a:fld>
            <a:endParaRPr lang="en-US"/>
          </a:p>
        </p:txBody>
      </p:sp>
      <p:sp>
        <p:nvSpPr>
          <p:cNvPr id="4" name="Footer Placeholder 3">
            <a:extLst>
              <a:ext uri="{FF2B5EF4-FFF2-40B4-BE49-F238E27FC236}">
                <a16:creationId xmlns:a16="http://schemas.microsoft.com/office/drawing/2014/main" id="{6B05398E-01FD-4E71-910C-BCE22628BE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A6C76A-438A-9BA1-45EF-9A6AEB259263}"/>
              </a:ext>
            </a:extLst>
          </p:cNvPr>
          <p:cNvSpPr>
            <a:spLocks noGrp="1"/>
          </p:cNvSpPr>
          <p:nvPr>
            <p:ph type="sldNum" sz="quarter" idx="12"/>
          </p:nvPr>
        </p:nvSpPr>
        <p:spPr/>
        <p:txBody>
          <a:bodyPr/>
          <a:lstStyle/>
          <a:p>
            <a:fld id="{09560FA0-3E26-2346-A2D2-BDA9EE763FCE}" type="slidenum">
              <a:rPr lang="en-US" smtClean="0"/>
              <a:t>‹#›</a:t>
            </a:fld>
            <a:endParaRPr lang="en-US"/>
          </a:p>
        </p:txBody>
      </p:sp>
    </p:spTree>
    <p:extLst>
      <p:ext uri="{BB962C8B-B14F-4D97-AF65-F5344CB8AC3E}">
        <p14:creationId xmlns:p14="http://schemas.microsoft.com/office/powerpoint/2010/main" val="2299714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ED00E6-2686-F6E5-883B-026B14F773AE}"/>
              </a:ext>
            </a:extLst>
          </p:cNvPr>
          <p:cNvSpPr>
            <a:spLocks noGrp="1"/>
          </p:cNvSpPr>
          <p:nvPr>
            <p:ph type="dt" sz="half" idx="10"/>
          </p:nvPr>
        </p:nvSpPr>
        <p:spPr/>
        <p:txBody>
          <a:bodyPr/>
          <a:lstStyle/>
          <a:p>
            <a:fld id="{177A82FA-737F-374E-BF2E-AA48C13FD309}" type="datetimeFigureOut">
              <a:rPr lang="en-US" smtClean="0"/>
              <a:t>10/14/24</a:t>
            </a:fld>
            <a:endParaRPr lang="en-US"/>
          </a:p>
        </p:txBody>
      </p:sp>
      <p:sp>
        <p:nvSpPr>
          <p:cNvPr id="3" name="Footer Placeholder 2">
            <a:extLst>
              <a:ext uri="{FF2B5EF4-FFF2-40B4-BE49-F238E27FC236}">
                <a16:creationId xmlns:a16="http://schemas.microsoft.com/office/drawing/2014/main" id="{1E521005-9016-6455-B118-E2B597F76E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F20158-78D7-DEB0-A585-DC8B21CFFED0}"/>
              </a:ext>
            </a:extLst>
          </p:cNvPr>
          <p:cNvSpPr>
            <a:spLocks noGrp="1"/>
          </p:cNvSpPr>
          <p:nvPr>
            <p:ph type="sldNum" sz="quarter" idx="12"/>
          </p:nvPr>
        </p:nvSpPr>
        <p:spPr/>
        <p:txBody>
          <a:bodyPr/>
          <a:lstStyle/>
          <a:p>
            <a:fld id="{09560FA0-3E26-2346-A2D2-BDA9EE763FCE}" type="slidenum">
              <a:rPr lang="en-US" smtClean="0"/>
              <a:t>‹#›</a:t>
            </a:fld>
            <a:endParaRPr lang="en-US"/>
          </a:p>
        </p:txBody>
      </p:sp>
    </p:spTree>
    <p:extLst>
      <p:ext uri="{BB962C8B-B14F-4D97-AF65-F5344CB8AC3E}">
        <p14:creationId xmlns:p14="http://schemas.microsoft.com/office/powerpoint/2010/main" val="2101929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7F8A-3A85-4603-DF1D-98E6EADD36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DA2105-F03C-A9E3-8D6E-778DEA5E4B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C4793-17A2-AF77-8753-4C8EC66B52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AB1AEE-E526-88A0-C494-E2B8AC15FAB6}"/>
              </a:ext>
            </a:extLst>
          </p:cNvPr>
          <p:cNvSpPr>
            <a:spLocks noGrp="1"/>
          </p:cNvSpPr>
          <p:nvPr>
            <p:ph type="dt" sz="half" idx="10"/>
          </p:nvPr>
        </p:nvSpPr>
        <p:spPr/>
        <p:txBody>
          <a:bodyPr/>
          <a:lstStyle/>
          <a:p>
            <a:fld id="{177A82FA-737F-374E-BF2E-AA48C13FD309}" type="datetimeFigureOut">
              <a:rPr lang="en-US" smtClean="0"/>
              <a:t>10/14/24</a:t>
            </a:fld>
            <a:endParaRPr lang="en-US"/>
          </a:p>
        </p:txBody>
      </p:sp>
      <p:sp>
        <p:nvSpPr>
          <p:cNvPr id="6" name="Footer Placeholder 5">
            <a:extLst>
              <a:ext uri="{FF2B5EF4-FFF2-40B4-BE49-F238E27FC236}">
                <a16:creationId xmlns:a16="http://schemas.microsoft.com/office/drawing/2014/main" id="{77F074AD-BE91-EB49-9984-494D904BB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0871C-A4B0-5AF9-EDCA-6AE3D104183D}"/>
              </a:ext>
            </a:extLst>
          </p:cNvPr>
          <p:cNvSpPr>
            <a:spLocks noGrp="1"/>
          </p:cNvSpPr>
          <p:nvPr>
            <p:ph type="sldNum" sz="quarter" idx="12"/>
          </p:nvPr>
        </p:nvSpPr>
        <p:spPr/>
        <p:txBody>
          <a:bodyPr/>
          <a:lstStyle/>
          <a:p>
            <a:fld id="{09560FA0-3E26-2346-A2D2-BDA9EE763FCE}" type="slidenum">
              <a:rPr lang="en-US" smtClean="0"/>
              <a:t>‹#›</a:t>
            </a:fld>
            <a:endParaRPr lang="en-US"/>
          </a:p>
        </p:txBody>
      </p:sp>
    </p:spTree>
    <p:extLst>
      <p:ext uri="{BB962C8B-B14F-4D97-AF65-F5344CB8AC3E}">
        <p14:creationId xmlns:p14="http://schemas.microsoft.com/office/powerpoint/2010/main" val="2509335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819BB-C694-F10E-3D67-37BDC30EDF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210369-19EA-B7BE-820C-7185964ACB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5CABC6-9417-2B3E-91A4-9704401404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A334E4-1EF8-4B17-AC36-AC3BA0CDE314}"/>
              </a:ext>
            </a:extLst>
          </p:cNvPr>
          <p:cNvSpPr>
            <a:spLocks noGrp="1"/>
          </p:cNvSpPr>
          <p:nvPr>
            <p:ph type="dt" sz="half" idx="10"/>
          </p:nvPr>
        </p:nvSpPr>
        <p:spPr/>
        <p:txBody>
          <a:bodyPr/>
          <a:lstStyle/>
          <a:p>
            <a:fld id="{177A82FA-737F-374E-BF2E-AA48C13FD309}" type="datetimeFigureOut">
              <a:rPr lang="en-US" smtClean="0"/>
              <a:t>10/14/24</a:t>
            </a:fld>
            <a:endParaRPr lang="en-US"/>
          </a:p>
        </p:txBody>
      </p:sp>
      <p:sp>
        <p:nvSpPr>
          <p:cNvPr id="6" name="Footer Placeholder 5">
            <a:extLst>
              <a:ext uri="{FF2B5EF4-FFF2-40B4-BE49-F238E27FC236}">
                <a16:creationId xmlns:a16="http://schemas.microsoft.com/office/drawing/2014/main" id="{DF2708BD-3364-47F7-6FA7-4269BC0007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1BAF61-4DF6-A4CB-05A3-C824AFA96F14}"/>
              </a:ext>
            </a:extLst>
          </p:cNvPr>
          <p:cNvSpPr>
            <a:spLocks noGrp="1"/>
          </p:cNvSpPr>
          <p:nvPr>
            <p:ph type="sldNum" sz="quarter" idx="12"/>
          </p:nvPr>
        </p:nvSpPr>
        <p:spPr/>
        <p:txBody>
          <a:bodyPr/>
          <a:lstStyle/>
          <a:p>
            <a:fld id="{09560FA0-3E26-2346-A2D2-BDA9EE763FCE}" type="slidenum">
              <a:rPr lang="en-US" smtClean="0"/>
              <a:t>‹#›</a:t>
            </a:fld>
            <a:endParaRPr lang="en-US"/>
          </a:p>
        </p:txBody>
      </p:sp>
    </p:spTree>
    <p:extLst>
      <p:ext uri="{BB962C8B-B14F-4D97-AF65-F5344CB8AC3E}">
        <p14:creationId xmlns:p14="http://schemas.microsoft.com/office/powerpoint/2010/main" val="570341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8033CF-E00E-8A29-F141-D4C9F560DA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228D89-8F39-DA13-485B-6F48356943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5BAAE-4B09-874C-023A-1DA600FFBB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7A82FA-737F-374E-BF2E-AA48C13FD309}" type="datetimeFigureOut">
              <a:rPr lang="en-US" smtClean="0"/>
              <a:t>10/14/24</a:t>
            </a:fld>
            <a:endParaRPr lang="en-US"/>
          </a:p>
        </p:txBody>
      </p:sp>
      <p:sp>
        <p:nvSpPr>
          <p:cNvPr id="5" name="Footer Placeholder 4">
            <a:extLst>
              <a:ext uri="{FF2B5EF4-FFF2-40B4-BE49-F238E27FC236}">
                <a16:creationId xmlns:a16="http://schemas.microsoft.com/office/drawing/2014/main" id="{07A6BA9B-CAD1-FF17-9438-823AF27A9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E8429F-4BA8-5F5E-800E-E5861C4961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9560FA0-3E26-2346-A2D2-BDA9EE763FCE}" type="slidenum">
              <a:rPr lang="en-US" smtClean="0"/>
              <a:t>‹#›</a:t>
            </a:fld>
            <a:endParaRPr lang="en-US"/>
          </a:p>
        </p:txBody>
      </p:sp>
    </p:spTree>
    <p:extLst>
      <p:ext uri="{BB962C8B-B14F-4D97-AF65-F5344CB8AC3E}">
        <p14:creationId xmlns:p14="http://schemas.microsoft.com/office/powerpoint/2010/main" val="4121816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hyperlink" Target="https://centralpinesnc.sharepoint.com/:w:/r/sites/managershub/_layouts/15/Doc.aspx?sourcedoc=%7BC5285F24-3A9C-46B3-84E5-629F84E2D18D%7D&amp;file=NCEM_ICS_214_Activity_Log.docx&amp;wdLOR=cB54C07E7-002E-5D4F-98C7-07EFD8029C52&amp;action=default&amp;mobileredirect=true" TargetMode="External"/><Relationship Id="rId3" Type="http://schemas.openxmlformats.org/officeDocument/2006/relationships/hyperlink" Target="Copy%20of%20FEMA%20Labor%20Sheet%20-%20generic%20sheet.xlsx" TargetMode="External"/><Relationship Id="rId7" Type="http://schemas.openxmlformats.org/officeDocument/2006/relationships/hyperlink" Target="https://training.fema.gov/emiweb/is/icsresource/assets/ics%20forms/ics%20form%20214,%20activity%20log%20(v3.1).pdf"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hyperlink" Target="Reimbursement%20intructions_Person%20County.docx" TargetMode="Externa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Dare%20RFP%20EM%20Service.docx" TargetMode="External"/><Relationship Id="rId3" Type="http://schemas.openxmlformats.org/officeDocument/2006/relationships/hyperlink" Target="https://www.fema.gov/sites/default/files/2020-07/fema_pa_grants-manager-grants-protal-tool_factsheet.pdf" TargetMode="External"/><Relationship Id="rId7" Type="http://schemas.openxmlformats.org/officeDocument/2006/relationships/hyperlink" Target="Copy%20of%20Exhibit%20E%20Summary%20of%20Bids_Executed%20-%20FEMA%20PA%20FI2023-002.xlsx"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RFP%20FI2023-002%20Disaster%20Recovery%20FEMA%20P&amp;A%20Assistance%20(Revised%2006092023).docx" TargetMode="External"/><Relationship Id="rId5" Type="http://schemas.openxmlformats.org/officeDocument/2006/relationships/hyperlink" Target="https://www.fema.gov/sites/default/files/documents/fema_pappg-v4-updated-links_policy_6-1-2020.pdf" TargetMode="External"/><Relationship Id="rId4" Type="http://schemas.openxmlformats.org/officeDocument/2006/relationships/hyperlink" Target="https://emilms.fema.gov/is_1002/curriculum/1.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ncdps.gov/our-organization/emergency-management/disaster-recovery/public-assistance/debris-management" TargetMode="External"/><Relationship Id="rId7" Type="http://schemas.openxmlformats.org/officeDocument/2006/relationships/hyperlink" Target="https://www.sog.unc.edu/sites/default/files/Comparison%20of%20Federal%20and%20State%20Procurement%20Requirements.pdf"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www.fema.gov/sites/default/files/documents/fema_pdat-informal-procurement-methods_factsheet.pdf" TargetMode="External"/><Relationship Id="rId5" Type="http://schemas.openxmlformats.org/officeDocument/2006/relationships/hyperlink" Target="https://www.fema.gov/sites/default/files/documents/fema_roadmap_procurement_compliance_checklist.pdf" TargetMode="External"/><Relationship Id="rId4" Type="http://schemas.openxmlformats.org/officeDocument/2006/relationships/hyperlink" Target="https://www.fema.gov/grants/procurement/resource-library"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0.svg"/></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hyperlink" Target="Helene%20Sample%20Grant%20Project%20Ordinance_2024.docx" TargetMode="Externa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hyperlink" Target="https://www.ncleg.gov/EnactedLegislation/Statutes/PDF/BySection/Chapter_160A/GS_160A-274.pdf"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ncleg.gov/EnactedLegislation/Statutes/PDF/BySection/Chapter_160A/GS_160A-280.pdf"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ncdps.gov/2023-statewide-mutual-aid-agreement/open"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ncleg.gov/EnactedLegislation/Statutes/PDF/ByArticle/Chapter_58/Article_83.pdf" TargetMode="External"/><Relationship Id="rId7" Type="http://schemas.openxmlformats.org/officeDocument/2006/relationships/hyperlink" Target="https://www.ncleg.gov/EnactedLegislation/Statutes/PDF/BySection/Chapter_166A/GS_166A-19.1.pdf" TargetMode="External"/><Relationship Id="rId2" Type="http://schemas.openxmlformats.org/officeDocument/2006/relationships/hyperlink" Target="https://www.ncleg.gov/EnactedLegislation/Statutes/PDF/BySection/Chapter_160D/GS_160D-1107.pdf" TargetMode="External"/><Relationship Id="rId1" Type="http://schemas.openxmlformats.org/officeDocument/2006/relationships/slideLayout" Target="../slideLayouts/slideLayout2.xml"/><Relationship Id="rId6" Type="http://schemas.openxmlformats.org/officeDocument/2006/relationships/hyperlink" Target="https://www.ncleg.gov/EnactedLegislation/Statutes/PDF/BySection/Chapter_166A/GS_166A-19.72.pdf" TargetMode="External"/><Relationship Id="rId5" Type="http://schemas.openxmlformats.org/officeDocument/2006/relationships/hyperlink" Target="https://www.ncleg.gov/EnactedLegislation/Statutes/PDF/BySection/Chapter_160A/GS_160A-288.pdf" TargetMode="External"/><Relationship Id="rId4" Type="http://schemas.openxmlformats.org/officeDocument/2006/relationships/hyperlink" Target="https://ncsheriffs.org/wp-content/uploads/Mutual-Aid-Between-Law-Enforcement-Agencies-Final.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FF233B-3BB6-710E-7E26-6DA0757813E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E02191-F2E5-465E-5FB7-5F69F3C93936}"/>
              </a:ext>
            </a:extLst>
          </p:cNvPr>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rPr>
              <a:t>Helene Finance Response</a:t>
            </a:r>
          </a:p>
        </p:txBody>
      </p:sp>
      <p:sp>
        <p:nvSpPr>
          <p:cNvPr id="3" name="Subtitle 2">
            <a:extLst>
              <a:ext uri="{FF2B5EF4-FFF2-40B4-BE49-F238E27FC236}">
                <a16:creationId xmlns:a16="http://schemas.microsoft.com/office/drawing/2014/main" id="{2A9AD0EF-10ED-4708-2E4A-0C3441A1CF9D}"/>
              </a:ext>
            </a:extLst>
          </p:cNvPr>
          <p:cNvSpPr>
            <a:spLocks noGrp="1"/>
          </p:cNvSpPr>
          <p:nvPr>
            <p:ph type="subTitle" idx="1"/>
          </p:nvPr>
        </p:nvSpPr>
        <p:spPr>
          <a:xfrm>
            <a:off x="1350682" y="4870824"/>
            <a:ext cx="10005951" cy="1458258"/>
          </a:xfrm>
        </p:spPr>
        <p:txBody>
          <a:bodyPr anchor="ctr">
            <a:normAutofit/>
          </a:bodyPr>
          <a:lstStyle/>
          <a:p>
            <a:pPr algn="l"/>
            <a:r>
              <a:rPr lang="en-US" dirty="0"/>
              <a:t>Action Items &amp; Resources For Finance Officers</a:t>
            </a:r>
          </a:p>
          <a:p>
            <a:pPr algn="l"/>
            <a:r>
              <a:rPr lang="en-US" dirty="0"/>
              <a:t>October 14, 2024</a:t>
            </a:r>
          </a:p>
        </p:txBody>
      </p:sp>
    </p:spTree>
    <p:extLst>
      <p:ext uri="{BB962C8B-B14F-4D97-AF65-F5344CB8AC3E}">
        <p14:creationId xmlns:p14="http://schemas.microsoft.com/office/powerpoint/2010/main" val="2023366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173B0B-DB22-366B-0AC2-C606D0ABEE9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1">
            <a:extLst>
              <a:ext uri="{FF2B5EF4-FFF2-40B4-BE49-F238E27FC236}">
                <a16:creationId xmlns:a16="http://schemas.microsoft.com/office/drawing/2014/main" id="{401F275E-BBE4-C784-BA97-1365BD2B1138}"/>
              </a:ext>
            </a:extLst>
          </p:cNvPr>
          <p:cNvSpPr>
            <a:spLocks noChangeArrowheads="1"/>
          </p:cNvSpPr>
          <p:nvPr/>
        </p:nvSpPr>
        <p:spPr bwMode="auto">
          <a:xfrm>
            <a:off x="1371597" y="518659"/>
            <a:ext cx="10044023" cy="87772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77500" lnSpcReduction="20000"/>
          </a:bodyPr>
          <a:lstStyle/>
          <a:p>
            <a:pPr marL="0" marR="0" lvl="0" indent="0" algn="ctr" fontAlgn="base">
              <a:lnSpc>
                <a:spcPct val="90000"/>
              </a:lnSpc>
              <a:spcBef>
                <a:spcPct val="0"/>
              </a:spcBef>
              <a:spcAft>
                <a:spcPts val="600"/>
              </a:spcAft>
              <a:buClrTx/>
              <a:buSzTx/>
              <a:tabLst/>
            </a:pPr>
            <a:r>
              <a:rPr kumimoji="0" lang="en-US" altLang="en-US" sz="3600" b="1" i="0" u="none" strike="noStrike" kern="1200" cap="none" normalizeH="0" baseline="0" dirty="0">
                <a:ln>
                  <a:noFill/>
                </a:ln>
                <a:solidFill>
                  <a:srgbClr val="FFFFFF"/>
                </a:solidFill>
                <a:effectLst/>
                <a:latin typeface="+mj-lt"/>
                <a:ea typeface="+mj-ea"/>
                <a:cs typeface="+mj-cs"/>
              </a:rPr>
              <a:t>FEMA Eligibility Criteria Based on </a:t>
            </a:r>
            <a:endParaRPr lang="en-US" altLang="en-US" sz="3600" b="1" dirty="0">
              <a:solidFill>
                <a:srgbClr val="FFFFFF"/>
              </a:solidFill>
              <a:latin typeface="+mj-lt"/>
              <a:ea typeface="+mj-ea"/>
              <a:cs typeface="+mj-cs"/>
            </a:endParaRPr>
          </a:p>
          <a:p>
            <a:pPr marL="0" marR="0" lvl="0" indent="0" algn="ctr" fontAlgn="base">
              <a:lnSpc>
                <a:spcPct val="90000"/>
              </a:lnSpc>
              <a:spcBef>
                <a:spcPct val="0"/>
              </a:spcBef>
              <a:spcAft>
                <a:spcPts val="600"/>
              </a:spcAft>
              <a:buClrTx/>
              <a:buSzTx/>
              <a:tabLst/>
            </a:pPr>
            <a:r>
              <a:rPr kumimoji="0" lang="en-US" altLang="en-US" sz="3600" b="1" i="0" u="none" strike="noStrike" kern="1200" cap="none" normalizeH="0" baseline="0" dirty="0">
                <a:ln>
                  <a:noFill/>
                </a:ln>
                <a:solidFill>
                  <a:srgbClr val="FFFFFF"/>
                </a:solidFill>
                <a:effectLst/>
                <a:latin typeface="+mj-lt"/>
                <a:ea typeface="+mj-ea"/>
                <a:cs typeface="+mj-cs"/>
              </a:rPr>
              <a:t>Type of Employee and Work Performed</a:t>
            </a:r>
          </a:p>
          <a:p>
            <a:pPr marL="0" marR="0" lvl="0" indent="0" fontAlgn="base">
              <a:lnSpc>
                <a:spcPct val="90000"/>
              </a:lnSpc>
              <a:spcBef>
                <a:spcPct val="0"/>
              </a:spcBef>
              <a:spcAft>
                <a:spcPts val="600"/>
              </a:spcAft>
              <a:buClrTx/>
              <a:buSzTx/>
              <a:tabLst/>
            </a:pPr>
            <a:endParaRPr kumimoji="0" lang="en-US" altLang="en-US" sz="2500" b="0" i="0" u="none" strike="noStrike" kern="1200" cap="none" normalizeH="0" baseline="0" dirty="0">
              <a:ln>
                <a:noFill/>
              </a:ln>
              <a:solidFill>
                <a:srgbClr val="FFFFFF"/>
              </a:solidFill>
              <a:effectLst/>
              <a:latin typeface="+mj-lt"/>
              <a:ea typeface="+mj-ea"/>
              <a:cs typeface="+mj-cs"/>
            </a:endParaRPr>
          </a:p>
        </p:txBody>
      </p:sp>
      <p:graphicFrame>
        <p:nvGraphicFramePr>
          <p:cNvPr id="4" name="Content Placeholder 3">
            <a:extLst>
              <a:ext uri="{FF2B5EF4-FFF2-40B4-BE49-F238E27FC236}">
                <a16:creationId xmlns:a16="http://schemas.microsoft.com/office/drawing/2014/main" id="{3DDBA664-B5C1-4372-18A1-FFF730EAFC89}"/>
              </a:ext>
            </a:extLst>
          </p:cNvPr>
          <p:cNvGraphicFramePr>
            <a:graphicFrameLocks noGrp="1"/>
          </p:cNvGraphicFramePr>
          <p:nvPr>
            <p:ph idx="1"/>
            <p:extLst>
              <p:ext uri="{D42A27DB-BD31-4B8C-83A1-F6EECF244321}">
                <p14:modId xmlns:p14="http://schemas.microsoft.com/office/powerpoint/2010/main" val="3959208862"/>
              </p:ext>
            </p:extLst>
          </p:nvPr>
        </p:nvGraphicFramePr>
        <p:xfrm>
          <a:off x="1280871" y="1664677"/>
          <a:ext cx="9654200" cy="4674664"/>
        </p:xfrm>
        <a:graphic>
          <a:graphicData uri="http://schemas.openxmlformats.org/drawingml/2006/table">
            <a:tbl>
              <a:tblPr/>
              <a:tblGrid>
                <a:gridCol w="9109021">
                  <a:extLst>
                    <a:ext uri="{9D8B030D-6E8A-4147-A177-3AD203B41FA5}">
                      <a16:colId xmlns:a16="http://schemas.microsoft.com/office/drawing/2014/main" val="3628305340"/>
                    </a:ext>
                  </a:extLst>
                </a:gridCol>
                <a:gridCol w="545179">
                  <a:extLst>
                    <a:ext uri="{9D8B030D-6E8A-4147-A177-3AD203B41FA5}">
                      <a16:colId xmlns:a16="http://schemas.microsoft.com/office/drawing/2014/main" val="1149513030"/>
                    </a:ext>
                  </a:extLst>
                </a:gridCol>
              </a:tblGrid>
              <a:tr h="219464">
                <a:tc>
                  <a:txBody>
                    <a:bodyPr/>
                    <a:lstStyle/>
                    <a:p>
                      <a:pPr algn="l" fontAlgn="ctr"/>
                      <a:endParaRPr lang="en-US" sz="900" b="0" i="0" u="none" strike="noStrike">
                        <a:effectLst/>
                        <a:latin typeface="Arial" panose="020B0604020202020204" pitchFamily="34" charset="0"/>
                      </a:endParaRPr>
                    </a:p>
                  </a:txBody>
                  <a:tcPr marL="4966" marR="4966" marT="4966" marB="4966" anchor="ctr">
                    <a:lnL>
                      <a:noFill/>
                    </a:lnL>
                    <a:lnR>
                      <a:noFill/>
                    </a:lnR>
                    <a:lnT>
                      <a:noFill/>
                    </a:lnT>
                    <a:lnB>
                      <a:noFill/>
                    </a:lnB>
                    <a:noFill/>
                  </a:tcPr>
                </a:tc>
                <a:tc>
                  <a:txBody>
                    <a:bodyPr/>
                    <a:lstStyle/>
                    <a:p>
                      <a:pPr algn="l" fontAlgn="ctr"/>
                      <a:endParaRPr lang="en-US" sz="900" b="0" i="0" u="none" strike="noStrike">
                        <a:effectLst/>
                        <a:latin typeface="Arial" panose="020B0604020202020204" pitchFamily="34" charset="0"/>
                      </a:endParaRPr>
                    </a:p>
                  </a:txBody>
                  <a:tcPr marL="4966" marR="4966" marT="4966" marB="4966" anchor="ctr">
                    <a:lnL>
                      <a:noFill/>
                    </a:lnL>
                    <a:lnR>
                      <a:noFill/>
                    </a:lnR>
                    <a:lnT>
                      <a:noFill/>
                    </a:lnT>
                    <a:lnB>
                      <a:noFill/>
                    </a:lnB>
                    <a:noFill/>
                  </a:tcPr>
                </a:tc>
                <a:extLst>
                  <a:ext uri="{0D108BD9-81ED-4DB2-BD59-A6C34878D82A}">
                    <a16:rowId xmlns:a16="http://schemas.microsoft.com/office/drawing/2014/main" val="1626964974"/>
                  </a:ext>
                </a:extLst>
              </a:tr>
              <a:tr h="4455200">
                <a:tc>
                  <a:txBody>
                    <a:bodyPr/>
                    <a:lstStyle/>
                    <a:p>
                      <a:pPr algn="l" fontAlgn="ctr"/>
                      <a:r>
                        <a:rPr lang="en-US" sz="1200" b="0" i="0" u="none" strike="noStrike" dirty="0">
                          <a:effectLst/>
                          <a:latin typeface="+mn-lt"/>
                        </a:rPr>
                        <a:t>FEMA's criteria for reimbursing straight-time labor costs differ depending on the type of employee and whether that employee is performing Emergency Work or Permanent Work.</a:t>
                      </a:r>
                    </a:p>
                    <a:p>
                      <a:pPr algn="l" fontAlgn="ctr"/>
                      <a:r>
                        <a:rPr lang="en-US" sz="1200" b="1" i="0" u="none" strike="noStrike" dirty="0">
                          <a:effectLst/>
                          <a:latin typeface="+mn-lt"/>
                        </a:rPr>
                        <a:t>Permanent Work:</a:t>
                      </a:r>
                      <a:endParaRPr lang="en-US" sz="1200" b="0" i="0" u="none" strike="noStrike" dirty="0">
                        <a:effectLst/>
                        <a:latin typeface="+mn-lt"/>
                      </a:endParaRPr>
                    </a:p>
                    <a:p>
                      <a:pPr algn="l" fontAlgn="ctr">
                        <a:buClrTx/>
                        <a:buSzPts val="1800"/>
                        <a:buFont typeface="Arial" panose="020B0604020202020204" pitchFamily="34" charset="0"/>
                        <a:buChar char="•"/>
                      </a:pPr>
                      <a:r>
                        <a:rPr lang="en-US" sz="1200" b="0" i="0" u="none" strike="noStrike" dirty="0">
                          <a:effectLst/>
                          <a:latin typeface="+mn-lt"/>
                        </a:rPr>
                        <a:t>     Straight-time and overtime labor costs are eligible for both budgeted and unbudgeted employees</a:t>
                      </a:r>
                    </a:p>
                    <a:p>
                      <a:pPr marL="740664" indent="-283464" algn="l" fontAlgn="ctr">
                        <a:buClrTx/>
                        <a:buSzPts val="1800"/>
                        <a:buFont typeface="Arial" panose="020B0604020202020204" pitchFamily="34" charset="0"/>
                        <a:buChar char="•"/>
                      </a:pPr>
                      <a:r>
                        <a:rPr lang="en-US" sz="1200" b="0" i="0" u="none" strike="noStrike" dirty="0">
                          <a:effectLst/>
                          <a:latin typeface="+mn-lt"/>
                        </a:rPr>
                        <a:t>Budgeted Employees Hours</a:t>
                      </a:r>
                    </a:p>
                    <a:p>
                      <a:pPr marL="1143000" indent="-228600" algn="l" fontAlgn="ctr">
                        <a:buClrTx/>
                        <a:buSzPts val="1800"/>
                        <a:buFont typeface="Arial" panose="020B0604020202020204" pitchFamily="34" charset="0"/>
                        <a:buChar char="•"/>
                      </a:pPr>
                      <a:r>
                        <a:rPr lang="en-US" sz="1200" b="0" i="0" u="none" strike="noStrike" dirty="0">
                          <a:effectLst/>
                          <a:latin typeface="+mn-lt"/>
                        </a:rPr>
                        <a:t>Permanent employee</a:t>
                      </a:r>
                    </a:p>
                    <a:p>
                      <a:pPr marL="1143000" indent="-228600" algn="l" fontAlgn="ctr">
                        <a:buClrTx/>
                        <a:buSzPts val="1800"/>
                        <a:buFont typeface="Arial" panose="020B0604020202020204" pitchFamily="34" charset="0"/>
                        <a:buChar char="•"/>
                      </a:pPr>
                      <a:r>
                        <a:rPr lang="en-US" sz="1200" b="0" i="0" u="none" strike="noStrike" dirty="0">
                          <a:effectLst/>
                          <a:latin typeface="+mn-lt"/>
                        </a:rPr>
                        <a:t>Seasonal employee working during normal season of employment</a:t>
                      </a:r>
                    </a:p>
                    <a:p>
                      <a:pPr marL="740664" indent="-283464" algn="l" fontAlgn="ctr">
                        <a:buClrTx/>
                        <a:buSzPts val="1800"/>
                        <a:buFont typeface="Arial" panose="020B0604020202020204" pitchFamily="34" charset="0"/>
                        <a:buChar char="•"/>
                      </a:pPr>
                      <a:r>
                        <a:rPr lang="en-US" sz="1200" b="0" i="0" u="none" strike="noStrike" dirty="0">
                          <a:effectLst/>
                          <a:latin typeface="+mn-lt"/>
                        </a:rPr>
                        <a:t>Unbudgeted Employees Hours</a:t>
                      </a:r>
                    </a:p>
                    <a:p>
                      <a:pPr marL="1143000" indent="-228600" algn="l" fontAlgn="ctr">
                        <a:buClrTx/>
                        <a:buSzPts val="1800"/>
                        <a:buFont typeface="Arial" panose="020B0604020202020204" pitchFamily="34" charset="0"/>
                        <a:buChar char="•"/>
                      </a:pPr>
                      <a:r>
                        <a:rPr lang="en-US" sz="1200" b="0" i="0" u="none" strike="noStrike" dirty="0">
                          <a:effectLst/>
                          <a:latin typeface="+mn-lt"/>
                        </a:rPr>
                        <a:t>Reassigned employee funded from external sources</a:t>
                      </a:r>
                    </a:p>
                    <a:p>
                      <a:pPr marL="1143000" indent="-228600" algn="l" fontAlgn="ctr">
                        <a:buClrTx/>
                        <a:buSzPts val="1800"/>
                        <a:buFont typeface="Arial" panose="020B0604020202020204" pitchFamily="34" charset="0"/>
                        <a:buChar char="•"/>
                      </a:pPr>
                      <a:r>
                        <a:rPr lang="en-US" sz="1200" b="0" i="0" u="none" strike="noStrike" dirty="0">
                          <a:effectLst/>
                          <a:latin typeface="+mn-lt"/>
                        </a:rPr>
                        <a:t>Essential employee called back from furlough</a:t>
                      </a:r>
                    </a:p>
                    <a:p>
                      <a:pPr marL="1143000" indent="-228600" algn="l" fontAlgn="ctr">
                        <a:buClrTx/>
                        <a:buSzPts val="1800"/>
                        <a:buFont typeface="Arial" panose="020B0604020202020204" pitchFamily="34" charset="0"/>
                        <a:buChar char="•"/>
                      </a:pPr>
                      <a:r>
                        <a:rPr lang="en-US" sz="1200" b="0" i="0" u="none" strike="noStrike" dirty="0">
                          <a:effectLst/>
                          <a:latin typeface="+mn-lt"/>
                        </a:rPr>
                        <a:t>Temporary employee hired to perform eligible work</a:t>
                      </a:r>
                    </a:p>
                    <a:p>
                      <a:pPr marL="1143000" indent="-228600" algn="l" fontAlgn="ctr">
                        <a:buClrTx/>
                        <a:buSzPts val="1800"/>
                        <a:buFont typeface="Arial" panose="020B0604020202020204" pitchFamily="34" charset="0"/>
                        <a:buChar char="•"/>
                      </a:pPr>
                      <a:r>
                        <a:rPr lang="en-US" sz="1200" b="0" i="0" u="none" strike="noStrike" dirty="0">
                          <a:effectLst/>
                          <a:latin typeface="+mn-lt"/>
                        </a:rPr>
                        <a:t>Part-time or Seasonal employee working outside normal hours or season of employment</a:t>
                      </a:r>
                    </a:p>
                    <a:p>
                      <a:pPr algn="l" fontAlgn="ctr">
                        <a:buClrTx/>
                        <a:buSzPts val="1800"/>
                        <a:buFont typeface="Arial" panose="020B0604020202020204" pitchFamily="34" charset="0"/>
                        <a:buChar char="•"/>
                      </a:pPr>
                      <a:r>
                        <a:rPr lang="en-US" sz="1200" b="0" i="0" u="none" strike="noStrike" dirty="0">
                          <a:effectLst/>
                          <a:latin typeface="+mn-lt"/>
                        </a:rPr>
                        <a:t>     Types of employees include:</a:t>
                      </a:r>
                    </a:p>
                    <a:p>
                      <a:pPr marL="740664" indent="-283464" algn="l" fontAlgn="ctr">
                        <a:buClrTx/>
                        <a:buSzPts val="1800"/>
                        <a:buFont typeface="Arial" panose="020B0604020202020204" pitchFamily="34" charset="0"/>
                        <a:buChar char="•"/>
                      </a:pPr>
                      <a:r>
                        <a:rPr lang="en-US" sz="1200" b="0" i="0" u="none" strike="noStrike" dirty="0">
                          <a:effectLst/>
                          <a:latin typeface="+mn-lt"/>
                        </a:rPr>
                        <a:t>Reassigned employees</a:t>
                      </a:r>
                    </a:p>
                    <a:p>
                      <a:pPr marL="740664" indent="-283464" algn="l" fontAlgn="ctr">
                        <a:buClrTx/>
                        <a:buSzPts val="1800"/>
                        <a:buFont typeface="Arial" panose="020B0604020202020204" pitchFamily="34" charset="0"/>
                        <a:buChar char="•"/>
                      </a:pPr>
                      <a:r>
                        <a:rPr lang="en-US" sz="1200" b="0" i="0" u="none" strike="noStrike" dirty="0">
                          <a:effectLst/>
                          <a:latin typeface="+mn-lt"/>
                        </a:rPr>
                        <a:t>Backfill employees</a:t>
                      </a:r>
                    </a:p>
                    <a:p>
                      <a:pPr marL="740664" indent="-283464" algn="l" fontAlgn="ctr">
                        <a:buClrTx/>
                        <a:buSzPts val="1800"/>
                        <a:buFont typeface="Arial" panose="020B0604020202020204" pitchFamily="34" charset="0"/>
                        <a:buChar char="•"/>
                      </a:pPr>
                      <a:r>
                        <a:rPr lang="en-US" sz="1200" b="0" i="0" u="none" strike="noStrike" dirty="0">
                          <a:effectLst/>
                          <a:latin typeface="+mn-lt"/>
                        </a:rPr>
                        <a:t>Supervisors</a:t>
                      </a:r>
                    </a:p>
                    <a:p>
                      <a:pPr marL="740664" indent="-283464" algn="l" fontAlgn="ctr">
                        <a:buClrTx/>
                        <a:buSzPts val="1800"/>
                        <a:buFont typeface="Arial" panose="020B0604020202020204" pitchFamily="34" charset="0"/>
                        <a:buChar char="•"/>
                      </a:pPr>
                      <a:r>
                        <a:rPr lang="en-US" sz="1200" b="0" i="0" u="none" strike="noStrike" dirty="0">
                          <a:effectLst/>
                          <a:latin typeface="+mn-lt"/>
                        </a:rPr>
                        <a:t>Other</a:t>
                      </a:r>
                    </a:p>
                    <a:p>
                      <a:pPr algn="l" fontAlgn="ctr"/>
                      <a:r>
                        <a:rPr lang="en-US" sz="1200" b="1" i="0" u="none" strike="noStrike" dirty="0">
                          <a:effectLst/>
                          <a:latin typeface="+mn-lt"/>
                        </a:rPr>
                        <a:t>Emergency Work:</a:t>
                      </a:r>
                      <a:endParaRPr lang="en-US" sz="1200" b="0" i="0" u="none" strike="noStrike" dirty="0">
                        <a:effectLst/>
                        <a:latin typeface="+mn-lt"/>
                      </a:endParaRPr>
                    </a:p>
                    <a:p>
                      <a:pPr algn="l" fontAlgn="ctr">
                        <a:buClrTx/>
                        <a:buSzPts val="1800"/>
                        <a:buFont typeface="Arial" panose="020B0604020202020204" pitchFamily="34" charset="0"/>
                        <a:buChar char="•"/>
                      </a:pPr>
                      <a:r>
                        <a:rPr lang="en-US" sz="1200" b="0" i="0" u="none" strike="noStrike" dirty="0">
                          <a:effectLst/>
                          <a:latin typeface="+mn-lt"/>
                        </a:rPr>
                        <a:t>     For budgeted employees only, overtime labor is eligible</a:t>
                      </a:r>
                    </a:p>
                    <a:p>
                      <a:pPr algn="l" fontAlgn="ctr">
                        <a:buClrTx/>
                        <a:buSzPts val="1800"/>
                        <a:buFont typeface="Arial" panose="020B0604020202020204" pitchFamily="34" charset="0"/>
                        <a:buChar char="•"/>
                      </a:pPr>
                      <a:r>
                        <a:rPr lang="en-US" sz="1200" b="0" i="0" u="none" strike="noStrike" dirty="0">
                          <a:effectLst/>
                          <a:latin typeface="+mn-lt"/>
                        </a:rPr>
                        <a:t>     For unbudgeted employees performing Emergency Work, both straight-time and overtime labor are eligible.</a:t>
                      </a:r>
                    </a:p>
                    <a:p>
                      <a:pPr algn="l" fontAlgn="ctr"/>
                      <a:r>
                        <a:rPr lang="en-US" sz="1200" b="0" i="1" u="none" strike="noStrike" dirty="0">
                          <a:effectLst/>
                          <a:latin typeface="+mn-lt"/>
                        </a:rPr>
                        <a:t>Under the Alternative Procedures authorized by Section 428 of the Stafford Act, straight-time labor costs are eligible for budgeted employees conducting eligible debris removal (Category A) activities. </a:t>
                      </a:r>
                    </a:p>
                  </a:txBody>
                  <a:tcPr marL="49658" marR="4966" marT="4966" marB="0" anchor="ctr">
                    <a:lnL>
                      <a:noFill/>
                    </a:lnL>
                    <a:lnR>
                      <a:noFill/>
                    </a:lnR>
                    <a:lnT>
                      <a:noFill/>
                    </a:lnT>
                    <a:lnB>
                      <a:noFill/>
                    </a:lnB>
                    <a:noFill/>
                  </a:tcPr>
                </a:tc>
                <a:tc>
                  <a:txBody>
                    <a:bodyPr/>
                    <a:lstStyle/>
                    <a:p>
                      <a:pPr algn="l" fontAlgn="t"/>
                      <a:endParaRPr lang="en-US" sz="900" b="0" i="0" u="none" strike="noStrike" dirty="0">
                        <a:effectLst/>
                        <a:latin typeface="Arial" panose="020B0604020202020204" pitchFamily="34" charset="0"/>
                      </a:endParaRPr>
                    </a:p>
                  </a:txBody>
                  <a:tcPr marL="47671" marR="47671" marT="23835" marB="23835">
                    <a:lnL>
                      <a:noFill/>
                    </a:lnL>
                    <a:lnR>
                      <a:noFill/>
                    </a:lnR>
                    <a:lnT>
                      <a:noFill/>
                    </a:lnT>
                    <a:lnB>
                      <a:noFill/>
                    </a:lnB>
                    <a:noFill/>
                  </a:tcPr>
                </a:tc>
                <a:extLst>
                  <a:ext uri="{0D108BD9-81ED-4DB2-BD59-A6C34878D82A}">
                    <a16:rowId xmlns:a16="http://schemas.microsoft.com/office/drawing/2014/main" val="2483236426"/>
                  </a:ext>
                </a:extLst>
              </a:tr>
            </a:tbl>
          </a:graphicData>
        </a:graphic>
      </p:graphicFrame>
    </p:spTree>
    <p:extLst>
      <p:ext uri="{BB962C8B-B14F-4D97-AF65-F5344CB8AC3E}">
        <p14:creationId xmlns:p14="http://schemas.microsoft.com/office/powerpoint/2010/main" val="1130269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140106-B3F0-3511-EADA-83B77F0CCC5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4167A25-A72D-47B3-4A4D-27AF2CBA52D6}"/>
              </a:ext>
            </a:extLst>
          </p:cNvPr>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rPr>
              <a:t>Helene Finance Response</a:t>
            </a:r>
          </a:p>
        </p:txBody>
      </p:sp>
      <p:sp>
        <p:nvSpPr>
          <p:cNvPr id="3" name="Subtitle 2">
            <a:extLst>
              <a:ext uri="{FF2B5EF4-FFF2-40B4-BE49-F238E27FC236}">
                <a16:creationId xmlns:a16="http://schemas.microsoft.com/office/drawing/2014/main" id="{50BD9CFC-A3A0-8EA8-CDD0-07AC2AB00AA9}"/>
              </a:ext>
            </a:extLst>
          </p:cNvPr>
          <p:cNvSpPr>
            <a:spLocks noGrp="1"/>
          </p:cNvSpPr>
          <p:nvPr>
            <p:ph type="subTitle" idx="1"/>
          </p:nvPr>
        </p:nvSpPr>
        <p:spPr>
          <a:xfrm>
            <a:off x="1350682" y="4870824"/>
            <a:ext cx="10005951" cy="1458258"/>
          </a:xfrm>
        </p:spPr>
        <p:txBody>
          <a:bodyPr anchor="ctr">
            <a:normAutofit/>
          </a:bodyPr>
          <a:lstStyle/>
          <a:p>
            <a:pPr algn="l"/>
            <a:r>
              <a:rPr lang="en-US" dirty="0"/>
              <a:t>Action Items &amp; Resources For Finance Officers</a:t>
            </a:r>
          </a:p>
          <a:p>
            <a:pPr algn="l"/>
            <a:r>
              <a:rPr lang="en-US" dirty="0"/>
              <a:t>October 10, 2024</a:t>
            </a:r>
          </a:p>
        </p:txBody>
      </p:sp>
    </p:spTree>
    <p:extLst>
      <p:ext uri="{BB962C8B-B14F-4D97-AF65-F5344CB8AC3E}">
        <p14:creationId xmlns:p14="http://schemas.microsoft.com/office/powerpoint/2010/main" val="27081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F9500-7908-1666-EC2C-034AA9A95E3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D8565F-8629-A396-4803-0EBAF5DDB8E9}"/>
              </a:ext>
            </a:extLst>
          </p:cNvPr>
          <p:cNvSpPr>
            <a:spLocks noGrp="1"/>
          </p:cNvSpPr>
          <p:nvPr>
            <p:ph type="sldNum" sz="quarter" idx="12"/>
          </p:nvPr>
        </p:nvSpPr>
        <p:spPr/>
        <p:txBody>
          <a:bodyPr/>
          <a:lstStyle/>
          <a:p>
            <a:fld id="{96E69268-9C8B-4EBF-A9EE-DC5DC2D48DC3}" type="slidenum">
              <a:rPr lang="en-US" smtClean="0"/>
              <a:pPr/>
              <a:t>12</a:t>
            </a:fld>
            <a:endParaRPr lang="en-US" dirty="0"/>
          </a:p>
        </p:txBody>
      </p:sp>
      <p:grpSp>
        <p:nvGrpSpPr>
          <p:cNvPr id="13" name="Group 12">
            <a:extLst>
              <a:ext uri="{FF2B5EF4-FFF2-40B4-BE49-F238E27FC236}">
                <a16:creationId xmlns:a16="http://schemas.microsoft.com/office/drawing/2014/main" id="{40434D70-9B34-173B-47FC-BB4AFA4C87B1}"/>
              </a:ext>
            </a:extLst>
          </p:cNvPr>
          <p:cNvGrpSpPr/>
          <p:nvPr/>
        </p:nvGrpSpPr>
        <p:grpSpPr>
          <a:xfrm>
            <a:off x="5375920" y="2364486"/>
            <a:ext cx="1918290" cy="3080739"/>
            <a:chOff x="5374332" y="2364485"/>
            <a:chExt cx="1918290" cy="3080739"/>
          </a:xfrm>
        </p:grpSpPr>
        <p:sp>
          <p:nvSpPr>
            <p:cNvPr id="6" name="Rectangle 5">
              <a:extLst>
                <a:ext uri="{FF2B5EF4-FFF2-40B4-BE49-F238E27FC236}">
                  <a16:creationId xmlns:a16="http://schemas.microsoft.com/office/drawing/2014/main" id="{4004A8AB-593C-56D8-82BF-D17BC9AAA012}"/>
                </a:ext>
              </a:extLst>
            </p:cNvPr>
            <p:cNvSpPr/>
            <p:nvPr/>
          </p:nvSpPr>
          <p:spPr>
            <a:xfrm>
              <a:off x="5374332" y="2364485"/>
              <a:ext cx="1008112" cy="3080739"/>
            </a:xfrm>
            <a:custGeom>
              <a:avLst/>
              <a:gdLst>
                <a:gd name="connsiteX0" fmla="*/ 0 w 1008112"/>
                <a:gd name="connsiteY0" fmla="*/ 0 h 3152747"/>
                <a:gd name="connsiteX1" fmla="*/ 1008112 w 1008112"/>
                <a:gd name="connsiteY1" fmla="*/ 0 h 3152747"/>
                <a:gd name="connsiteX2" fmla="*/ 1008112 w 1008112"/>
                <a:gd name="connsiteY2" fmla="*/ 3152747 h 3152747"/>
                <a:gd name="connsiteX3" fmla="*/ 0 w 1008112"/>
                <a:gd name="connsiteY3" fmla="*/ 3152747 h 3152747"/>
                <a:gd name="connsiteX4" fmla="*/ 0 w 1008112"/>
                <a:gd name="connsiteY4" fmla="*/ 0 h 3152747"/>
                <a:gd name="connsiteX0" fmla="*/ 821 w 1008933"/>
                <a:gd name="connsiteY0" fmla="*/ 0 h 3152747"/>
                <a:gd name="connsiteX1" fmla="*/ 1008933 w 1008933"/>
                <a:gd name="connsiteY1" fmla="*/ 0 h 3152747"/>
                <a:gd name="connsiteX2" fmla="*/ 1008933 w 1008933"/>
                <a:gd name="connsiteY2" fmla="*/ 3152747 h 3152747"/>
                <a:gd name="connsiteX3" fmla="*/ 821 w 1008933"/>
                <a:gd name="connsiteY3" fmla="*/ 3152747 h 3152747"/>
                <a:gd name="connsiteX4" fmla="*/ 0 w 1008933"/>
                <a:gd name="connsiteY4" fmla="*/ 1586626 h 3152747"/>
                <a:gd name="connsiteX5" fmla="*/ 821 w 1008933"/>
                <a:gd name="connsiteY5" fmla="*/ 0 h 3152747"/>
                <a:gd name="connsiteX0" fmla="*/ 0 w 1008933"/>
                <a:gd name="connsiteY0" fmla="*/ 1586626 h 3152747"/>
                <a:gd name="connsiteX1" fmla="*/ 821 w 1008933"/>
                <a:gd name="connsiteY1" fmla="*/ 0 h 3152747"/>
                <a:gd name="connsiteX2" fmla="*/ 1008933 w 1008933"/>
                <a:gd name="connsiteY2" fmla="*/ 0 h 3152747"/>
                <a:gd name="connsiteX3" fmla="*/ 1008933 w 1008933"/>
                <a:gd name="connsiteY3" fmla="*/ 3152747 h 3152747"/>
                <a:gd name="connsiteX4" fmla="*/ 821 w 1008933"/>
                <a:gd name="connsiteY4" fmla="*/ 3152747 h 3152747"/>
                <a:gd name="connsiteX5" fmla="*/ 91440 w 1008933"/>
                <a:gd name="connsiteY5" fmla="*/ 1678066 h 3152747"/>
                <a:gd name="connsiteX0" fmla="*/ 0 w 1008933"/>
                <a:gd name="connsiteY0" fmla="*/ 1586626 h 3152747"/>
                <a:gd name="connsiteX1" fmla="*/ 821 w 1008933"/>
                <a:gd name="connsiteY1" fmla="*/ 0 h 3152747"/>
                <a:gd name="connsiteX2" fmla="*/ 1008933 w 1008933"/>
                <a:gd name="connsiteY2" fmla="*/ 0 h 3152747"/>
                <a:gd name="connsiteX3" fmla="*/ 1008933 w 1008933"/>
                <a:gd name="connsiteY3" fmla="*/ 3152747 h 3152747"/>
                <a:gd name="connsiteX4" fmla="*/ 821 w 1008933"/>
                <a:gd name="connsiteY4" fmla="*/ 3152747 h 3152747"/>
                <a:gd name="connsiteX0" fmla="*/ 0 w 1008112"/>
                <a:gd name="connsiteY0" fmla="*/ 0 h 3152747"/>
                <a:gd name="connsiteX1" fmla="*/ 1008112 w 1008112"/>
                <a:gd name="connsiteY1" fmla="*/ 0 h 3152747"/>
                <a:gd name="connsiteX2" fmla="*/ 1008112 w 1008112"/>
                <a:gd name="connsiteY2" fmla="*/ 3152747 h 3152747"/>
                <a:gd name="connsiteX3" fmla="*/ 0 w 1008112"/>
                <a:gd name="connsiteY3" fmla="*/ 3152747 h 3152747"/>
              </a:gdLst>
              <a:ahLst/>
              <a:cxnLst>
                <a:cxn ang="0">
                  <a:pos x="connsiteX0" y="connsiteY0"/>
                </a:cxn>
                <a:cxn ang="0">
                  <a:pos x="connsiteX1" y="connsiteY1"/>
                </a:cxn>
                <a:cxn ang="0">
                  <a:pos x="connsiteX2" y="connsiteY2"/>
                </a:cxn>
                <a:cxn ang="0">
                  <a:pos x="connsiteX3" y="connsiteY3"/>
                </a:cxn>
              </a:cxnLst>
              <a:rect l="l" t="t" r="r" b="b"/>
              <a:pathLst>
                <a:path w="1008112" h="3152747">
                  <a:moveTo>
                    <a:pt x="0" y="0"/>
                  </a:moveTo>
                  <a:lnTo>
                    <a:pt x="1008112" y="0"/>
                  </a:lnTo>
                  <a:lnTo>
                    <a:pt x="1008112" y="3152747"/>
                  </a:lnTo>
                  <a:lnTo>
                    <a:pt x="0" y="3152747"/>
                  </a:lnTo>
                </a:path>
              </a:pathLst>
            </a:custGeom>
            <a:noFill/>
            <a:ln w="53975">
              <a:gradFill>
                <a:gsLst>
                  <a:gs pos="0">
                    <a:schemeClr val="accent4"/>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Connector 7">
              <a:extLst>
                <a:ext uri="{FF2B5EF4-FFF2-40B4-BE49-F238E27FC236}">
                  <a16:creationId xmlns:a16="http://schemas.microsoft.com/office/drawing/2014/main" id="{D7FB61E8-02D6-45BD-3F1C-3C5AB714CAB1}"/>
                </a:ext>
              </a:extLst>
            </p:cNvPr>
            <p:cNvCxnSpPr>
              <a:cxnSpLocks/>
            </p:cNvCxnSpPr>
            <p:nvPr/>
          </p:nvCxnSpPr>
          <p:spPr>
            <a:xfrm>
              <a:off x="5374332" y="3904854"/>
              <a:ext cx="1918290" cy="0"/>
            </a:xfrm>
            <a:prstGeom prst="line">
              <a:avLst/>
            </a:prstGeom>
            <a:ln w="53975">
              <a:gradFill>
                <a:gsLst>
                  <a:gs pos="0">
                    <a:schemeClr val="accent4"/>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F459FE9F-61F5-DCF1-E117-662BCEDB6C24}"/>
              </a:ext>
            </a:extLst>
          </p:cNvPr>
          <p:cNvGrpSpPr/>
          <p:nvPr/>
        </p:nvGrpSpPr>
        <p:grpSpPr>
          <a:xfrm>
            <a:off x="606623" y="3129009"/>
            <a:ext cx="4620875" cy="1818217"/>
            <a:chOff x="609441" y="1624526"/>
            <a:chExt cx="4620875" cy="1818217"/>
          </a:xfrm>
          <a:effectLst>
            <a:outerShdw blurRad="50800" dist="38100" dir="8100000" algn="tr" rotWithShape="0">
              <a:prstClr val="black">
                <a:alpha val="40000"/>
              </a:prstClr>
            </a:outerShdw>
          </a:effectLst>
        </p:grpSpPr>
        <p:sp>
          <p:nvSpPr>
            <p:cNvPr id="5" name="Rectangle: Rounded Corners 4">
              <a:extLst>
                <a:ext uri="{FF2B5EF4-FFF2-40B4-BE49-F238E27FC236}">
                  <a16:creationId xmlns:a16="http://schemas.microsoft.com/office/drawing/2014/main" id="{336E4339-A1EB-BB61-4491-7757B01892E3}"/>
                </a:ext>
              </a:extLst>
            </p:cNvPr>
            <p:cNvSpPr/>
            <p:nvPr/>
          </p:nvSpPr>
          <p:spPr>
            <a:xfrm>
              <a:off x="609441" y="1624526"/>
              <a:ext cx="4620875" cy="1818217"/>
            </a:xfrm>
            <a:prstGeom prst="roundRect">
              <a:avLst>
                <a:gd name="adj" fmla="val 90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1" name="Group 10">
              <a:extLst>
                <a:ext uri="{FF2B5EF4-FFF2-40B4-BE49-F238E27FC236}">
                  <a16:creationId xmlns:a16="http://schemas.microsoft.com/office/drawing/2014/main" id="{E330C6CC-F53E-5E24-0058-FDB2F284AFE1}"/>
                </a:ext>
              </a:extLst>
            </p:cNvPr>
            <p:cNvGrpSpPr/>
            <p:nvPr/>
          </p:nvGrpSpPr>
          <p:grpSpPr>
            <a:xfrm>
              <a:off x="2277987" y="1816643"/>
              <a:ext cx="2796451" cy="1439813"/>
              <a:chOff x="2277987" y="1834153"/>
              <a:chExt cx="2796451" cy="1439813"/>
            </a:xfrm>
          </p:grpSpPr>
          <p:sp>
            <p:nvSpPr>
              <p:cNvPr id="37" name="TextBox 36">
                <a:extLst>
                  <a:ext uri="{FF2B5EF4-FFF2-40B4-BE49-F238E27FC236}">
                    <a16:creationId xmlns:a16="http://schemas.microsoft.com/office/drawing/2014/main" id="{A5B3CD3C-F77F-7446-F117-6EC88B6B5E98}"/>
                  </a:ext>
                </a:extLst>
              </p:cNvPr>
              <p:cNvSpPr txBox="1"/>
              <p:nvPr/>
            </p:nvSpPr>
            <p:spPr>
              <a:xfrm>
                <a:off x="2277987" y="1834153"/>
                <a:ext cx="2664475" cy="307777"/>
              </a:xfrm>
              <a:prstGeom prst="rect">
                <a:avLst/>
              </a:prstGeom>
              <a:noFill/>
            </p:spPr>
            <p:txBody>
              <a:bodyPr wrap="square" lIns="0" tIns="0" rIns="0" bIns="0" rtlCol="0" anchor="b">
                <a:spAutoFit/>
              </a:bodyPr>
              <a:lstStyle/>
              <a:p>
                <a:r>
                  <a:rPr lang="en-US" sz="2000" dirty="0">
                    <a:solidFill>
                      <a:schemeClr val="bg1"/>
                    </a:solidFill>
                    <a:cs typeface="Segoe UI Light" panose="020B0502040204020203" pitchFamily="34" charset="0"/>
                  </a:rPr>
                  <a:t>Stakeholder Assistance</a:t>
                </a:r>
                <a:endParaRPr lang="en-IN" sz="2000" dirty="0">
                  <a:solidFill>
                    <a:schemeClr val="bg1"/>
                  </a:solidFill>
                  <a:cs typeface="Segoe UI Light" panose="020B0502040204020203" pitchFamily="34" charset="0"/>
                </a:endParaRPr>
              </a:p>
            </p:txBody>
          </p:sp>
          <p:sp>
            <p:nvSpPr>
              <p:cNvPr id="38" name="TextBox 37">
                <a:extLst>
                  <a:ext uri="{FF2B5EF4-FFF2-40B4-BE49-F238E27FC236}">
                    <a16:creationId xmlns:a16="http://schemas.microsoft.com/office/drawing/2014/main" id="{4E18F5A5-B74D-3644-B8F5-196809473594}"/>
                  </a:ext>
                </a:extLst>
              </p:cNvPr>
              <p:cNvSpPr txBox="1"/>
              <p:nvPr/>
            </p:nvSpPr>
            <p:spPr>
              <a:xfrm>
                <a:off x="2277987" y="2210918"/>
                <a:ext cx="2796451" cy="1063048"/>
              </a:xfrm>
              <a:prstGeom prst="rect">
                <a:avLst/>
              </a:prstGeom>
              <a:noFill/>
            </p:spPr>
            <p:txBody>
              <a:bodyPr wrap="square" lIns="0" rIns="0" rtlCol="0" anchor="t">
                <a:spAutoFit/>
              </a:bodyPr>
              <a:lstStyle/>
              <a:p>
                <a:pPr>
                  <a:lnSpc>
                    <a:spcPct val="90000"/>
                  </a:lnSpc>
                  <a:defRPr/>
                </a:pPr>
                <a:r>
                  <a:rPr lang="en-US" sz="1400" kern="0" dirty="0">
                    <a:solidFill>
                      <a:schemeClr val="bg1"/>
                    </a:solidFill>
                    <a:ea typeface="Open Sans" panose="020B0606030504020204" pitchFamily="34" charset="0"/>
                    <a:cs typeface="Open Sans" panose="020B0606030504020204" pitchFamily="34" charset="0"/>
                  </a:rPr>
                  <a:t>OSBM given $2m to distribute to NCACC, NCLM, and NCARCOG to help with technical assistance. Must prioritize grants to counties with a population of less than 250K</a:t>
                </a:r>
              </a:p>
            </p:txBody>
          </p:sp>
        </p:grpSp>
      </p:grpSp>
      <p:grpSp>
        <p:nvGrpSpPr>
          <p:cNvPr id="9" name="Group 8">
            <a:extLst>
              <a:ext uri="{FF2B5EF4-FFF2-40B4-BE49-F238E27FC236}">
                <a16:creationId xmlns:a16="http://schemas.microsoft.com/office/drawing/2014/main" id="{6CA44670-C41E-00ED-9BE9-CBC3CBB77F0C}"/>
              </a:ext>
            </a:extLst>
          </p:cNvPr>
          <p:cNvGrpSpPr/>
          <p:nvPr/>
        </p:nvGrpSpPr>
        <p:grpSpPr>
          <a:xfrm>
            <a:off x="606623" y="1552188"/>
            <a:ext cx="4620875" cy="1479919"/>
            <a:chOff x="1248935" y="3168307"/>
            <a:chExt cx="4620875" cy="1479919"/>
          </a:xfrm>
          <a:effectLst>
            <a:outerShdw blurRad="50800" dist="38100" dir="8100000" algn="tr" rotWithShape="0">
              <a:prstClr val="black">
                <a:alpha val="40000"/>
              </a:prstClr>
            </a:outerShdw>
          </a:effectLst>
        </p:grpSpPr>
        <p:sp>
          <p:nvSpPr>
            <p:cNvPr id="24" name="Rectangle: Rounded Corners 23">
              <a:extLst>
                <a:ext uri="{FF2B5EF4-FFF2-40B4-BE49-F238E27FC236}">
                  <a16:creationId xmlns:a16="http://schemas.microsoft.com/office/drawing/2014/main" id="{B34E5E05-2E28-DE05-1D09-57E129A396DA}"/>
                </a:ext>
              </a:extLst>
            </p:cNvPr>
            <p:cNvSpPr/>
            <p:nvPr/>
          </p:nvSpPr>
          <p:spPr>
            <a:xfrm>
              <a:off x="1248935" y="3168307"/>
              <a:ext cx="4620875" cy="1479919"/>
            </a:xfrm>
            <a:prstGeom prst="roundRect">
              <a:avLst>
                <a:gd name="adj" fmla="val 9039"/>
              </a:avLst>
            </a:prstGeom>
            <a:gradFill flip="none" rotWithShape="1">
              <a:gsLst>
                <a:gs pos="0">
                  <a:schemeClr val="accent1"/>
                </a:gs>
                <a:gs pos="85000">
                  <a:schemeClr val="accent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9" name="Group 48">
              <a:extLst>
                <a:ext uri="{FF2B5EF4-FFF2-40B4-BE49-F238E27FC236}">
                  <a16:creationId xmlns:a16="http://schemas.microsoft.com/office/drawing/2014/main" id="{F8D854EA-D414-9EE6-1EE2-878E050A51CE}"/>
                </a:ext>
              </a:extLst>
            </p:cNvPr>
            <p:cNvGrpSpPr/>
            <p:nvPr/>
          </p:nvGrpSpPr>
          <p:grpSpPr>
            <a:xfrm>
              <a:off x="2917482" y="3310972"/>
              <a:ext cx="2448272" cy="1201931"/>
              <a:chOff x="2917482" y="1838349"/>
              <a:chExt cx="2448272" cy="1201931"/>
            </a:xfrm>
          </p:grpSpPr>
          <p:sp>
            <p:nvSpPr>
              <p:cNvPr id="52" name="TextBox 51">
                <a:extLst>
                  <a:ext uri="{FF2B5EF4-FFF2-40B4-BE49-F238E27FC236}">
                    <a16:creationId xmlns:a16="http://schemas.microsoft.com/office/drawing/2014/main" id="{E001D514-B0B4-71B8-505E-36DBC8EA0E4C}"/>
                  </a:ext>
                </a:extLst>
              </p:cNvPr>
              <p:cNvSpPr txBox="1"/>
              <p:nvPr/>
            </p:nvSpPr>
            <p:spPr>
              <a:xfrm>
                <a:off x="2917482" y="1838349"/>
                <a:ext cx="2448272" cy="307777"/>
              </a:xfrm>
              <a:prstGeom prst="rect">
                <a:avLst/>
              </a:prstGeom>
              <a:noFill/>
            </p:spPr>
            <p:txBody>
              <a:bodyPr wrap="square" lIns="0" tIns="0" rIns="0" bIns="0" rtlCol="0" anchor="b">
                <a:spAutoFit/>
              </a:bodyPr>
              <a:lstStyle/>
              <a:p>
                <a:r>
                  <a:rPr lang="en-US" sz="2000" dirty="0">
                    <a:solidFill>
                      <a:schemeClr val="bg1"/>
                    </a:solidFill>
                    <a:cs typeface="Segoe UI Light" panose="020B0502040204020203" pitchFamily="34" charset="0"/>
                  </a:rPr>
                  <a:t>Cash Flow Loans</a:t>
                </a:r>
                <a:endParaRPr lang="en-IN" sz="2000" dirty="0">
                  <a:solidFill>
                    <a:schemeClr val="bg1"/>
                  </a:solidFill>
                  <a:cs typeface="Segoe UI Light" panose="020B0502040204020203" pitchFamily="34" charset="0"/>
                </a:endParaRPr>
              </a:p>
            </p:txBody>
          </p:sp>
          <p:sp>
            <p:nvSpPr>
              <p:cNvPr id="55" name="TextBox 54">
                <a:extLst>
                  <a:ext uri="{FF2B5EF4-FFF2-40B4-BE49-F238E27FC236}">
                    <a16:creationId xmlns:a16="http://schemas.microsoft.com/office/drawing/2014/main" id="{C975773A-D5A2-1E6E-3B55-07BF6AF81F13}"/>
                  </a:ext>
                </a:extLst>
              </p:cNvPr>
              <p:cNvSpPr txBox="1"/>
              <p:nvPr/>
            </p:nvSpPr>
            <p:spPr>
              <a:xfrm>
                <a:off x="2917482" y="2171131"/>
                <a:ext cx="2448272" cy="869149"/>
              </a:xfrm>
              <a:prstGeom prst="rect">
                <a:avLst/>
              </a:prstGeom>
              <a:noFill/>
            </p:spPr>
            <p:txBody>
              <a:bodyPr wrap="square" lIns="0" rIns="0" rtlCol="0" anchor="t">
                <a:spAutoFit/>
              </a:bodyPr>
              <a:lstStyle/>
              <a:p>
                <a:pPr>
                  <a:lnSpc>
                    <a:spcPct val="90000"/>
                  </a:lnSpc>
                  <a:defRPr/>
                </a:pPr>
                <a:r>
                  <a:rPr lang="en-US" sz="1400" kern="0" dirty="0">
                    <a:solidFill>
                      <a:schemeClr val="bg1"/>
                    </a:solidFill>
                    <a:ea typeface="Open Sans" panose="020B0606030504020204" pitchFamily="34" charset="0"/>
                    <a:cs typeface="Open Sans" panose="020B0606030504020204" pitchFamily="34" charset="0"/>
                  </a:rPr>
                  <a:t>NCEM given $250m to, among other things, provide cash flow loans to local governments &amp; state agencies</a:t>
                </a:r>
              </a:p>
            </p:txBody>
          </p:sp>
        </p:grpSp>
      </p:grpSp>
      <p:grpSp>
        <p:nvGrpSpPr>
          <p:cNvPr id="10" name="Group 9">
            <a:extLst>
              <a:ext uri="{FF2B5EF4-FFF2-40B4-BE49-F238E27FC236}">
                <a16:creationId xmlns:a16="http://schemas.microsoft.com/office/drawing/2014/main" id="{42E21B00-ED0F-B85A-E5FB-DC98ABA09088}"/>
              </a:ext>
            </a:extLst>
          </p:cNvPr>
          <p:cNvGrpSpPr/>
          <p:nvPr/>
        </p:nvGrpSpPr>
        <p:grpSpPr>
          <a:xfrm>
            <a:off x="606622" y="5065039"/>
            <a:ext cx="4620875" cy="1479919"/>
            <a:chOff x="609441" y="4695104"/>
            <a:chExt cx="4620875" cy="1479919"/>
          </a:xfrm>
          <a:effectLst>
            <a:outerShdw blurRad="50800" dist="38100" dir="8100000" algn="tr" rotWithShape="0">
              <a:prstClr val="black">
                <a:alpha val="40000"/>
              </a:prstClr>
            </a:outerShdw>
          </a:effectLst>
        </p:grpSpPr>
        <p:sp>
          <p:nvSpPr>
            <p:cNvPr id="25" name="Rectangle: Rounded Corners 24">
              <a:extLst>
                <a:ext uri="{FF2B5EF4-FFF2-40B4-BE49-F238E27FC236}">
                  <a16:creationId xmlns:a16="http://schemas.microsoft.com/office/drawing/2014/main" id="{2755FAF5-2E20-44F7-9A50-768A97612113}"/>
                </a:ext>
              </a:extLst>
            </p:cNvPr>
            <p:cNvSpPr/>
            <p:nvPr/>
          </p:nvSpPr>
          <p:spPr>
            <a:xfrm>
              <a:off x="609441" y="4695104"/>
              <a:ext cx="4620875" cy="1479919"/>
            </a:xfrm>
            <a:prstGeom prst="roundRect">
              <a:avLst>
                <a:gd name="adj" fmla="val 90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8" name="Group 57">
              <a:extLst>
                <a:ext uri="{FF2B5EF4-FFF2-40B4-BE49-F238E27FC236}">
                  <a16:creationId xmlns:a16="http://schemas.microsoft.com/office/drawing/2014/main" id="{64B3867C-7607-07F2-A0F0-D48494D25509}"/>
                </a:ext>
              </a:extLst>
            </p:cNvPr>
            <p:cNvGrpSpPr/>
            <p:nvPr/>
          </p:nvGrpSpPr>
          <p:grpSpPr>
            <a:xfrm>
              <a:off x="2277988" y="4764478"/>
              <a:ext cx="2833027" cy="1397607"/>
              <a:chOff x="2277988" y="1711410"/>
              <a:chExt cx="2833027" cy="1397607"/>
            </a:xfrm>
          </p:grpSpPr>
          <p:sp>
            <p:nvSpPr>
              <p:cNvPr id="59" name="TextBox 58">
                <a:extLst>
                  <a:ext uri="{FF2B5EF4-FFF2-40B4-BE49-F238E27FC236}">
                    <a16:creationId xmlns:a16="http://schemas.microsoft.com/office/drawing/2014/main" id="{D8CC2C17-A0F4-E758-1ADE-BAE753BEAC74}"/>
                  </a:ext>
                </a:extLst>
              </p:cNvPr>
              <p:cNvSpPr txBox="1"/>
              <p:nvPr/>
            </p:nvSpPr>
            <p:spPr>
              <a:xfrm>
                <a:off x="2277988" y="1711410"/>
                <a:ext cx="2448272" cy="307777"/>
              </a:xfrm>
              <a:prstGeom prst="rect">
                <a:avLst/>
              </a:prstGeom>
              <a:noFill/>
            </p:spPr>
            <p:txBody>
              <a:bodyPr wrap="square" lIns="0" tIns="0" rIns="0" bIns="0" rtlCol="0" anchor="b">
                <a:spAutoFit/>
              </a:bodyPr>
              <a:lstStyle/>
              <a:p>
                <a:r>
                  <a:rPr lang="en-US" sz="2000" dirty="0">
                    <a:solidFill>
                      <a:schemeClr val="bg1"/>
                    </a:solidFill>
                    <a:cs typeface="Segoe UI Light" panose="020B0502040204020203" pitchFamily="34" charset="0"/>
                  </a:rPr>
                  <a:t>Elections</a:t>
                </a:r>
                <a:endParaRPr lang="en-IN" sz="2000" dirty="0">
                  <a:solidFill>
                    <a:schemeClr val="bg1"/>
                  </a:solidFill>
                  <a:cs typeface="Segoe UI Light" panose="020B0502040204020203" pitchFamily="34" charset="0"/>
                </a:endParaRPr>
              </a:p>
            </p:txBody>
          </p:sp>
          <p:sp>
            <p:nvSpPr>
              <p:cNvPr id="60" name="TextBox 59">
                <a:extLst>
                  <a:ext uri="{FF2B5EF4-FFF2-40B4-BE49-F238E27FC236}">
                    <a16:creationId xmlns:a16="http://schemas.microsoft.com/office/drawing/2014/main" id="{42F35011-81FA-A797-4453-65847DA4DA3D}"/>
                  </a:ext>
                </a:extLst>
              </p:cNvPr>
              <p:cNvSpPr txBox="1"/>
              <p:nvPr/>
            </p:nvSpPr>
            <p:spPr>
              <a:xfrm>
                <a:off x="2277988" y="2045969"/>
                <a:ext cx="2833027" cy="1063048"/>
              </a:xfrm>
              <a:prstGeom prst="rect">
                <a:avLst/>
              </a:prstGeom>
              <a:noFill/>
            </p:spPr>
            <p:txBody>
              <a:bodyPr wrap="square" lIns="0" rIns="0" rtlCol="0" anchor="t">
                <a:spAutoFit/>
              </a:bodyPr>
              <a:lstStyle/>
              <a:p>
                <a:pPr>
                  <a:lnSpc>
                    <a:spcPct val="90000"/>
                  </a:lnSpc>
                  <a:defRPr/>
                </a:pPr>
                <a:r>
                  <a:rPr lang="en-US" sz="1400" kern="0" dirty="0">
                    <a:solidFill>
                      <a:schemeClr val="bg1"/>
                    </a:solidFill>
                    <a:ea typeface="Open Sans" panose="020B0606030504020204" pitchFamily="34" charset="0"/>
                    <a:cs typeface="Open Sans" panose="020B0606030504020204" pitchFamily="34" charset="0"/>
                  </a:rPr>
                  <a:t>State Bd. Of Elections given $5m to assist county boards with technology, printing, emergency communication systems, temporary staff, mobile voting</a:t>
                </a:r>
              </a:p>
            </p:txBody>
          </p:sp>
        </p:grpSp>
      </p:grpSp>
      <p:sp>
        <p:nvSpPr>
          <p:cNvPr id="26" name="Footer Placeholder 2">
            <a:extLst>
              <a:ext uri="{FF2B5EF4-FFF2-40B4-BE49-F238E27FC236}">
                <a16:creationId xmlns:a16="http://schemas.microsoft.com/office/drawing/2014/main" id="{0C9B68DD-EC18-69B3-0E5B-AC191D3CB35C}"/>
              </a:ext>
            </a:extLst>
          </p:cNvPr>
          <p:cNvSpPr>
            <a:spLocks noGrp="1"/>
          </p:cNvSpPr>
          <p:nvPr>
            <p:ph type="ftr" sz="quarter" idx="11"/>
          </p:nvPr>
        </p:nvSpPr>
        <p:spPr>
          <a:xfrm>
            <a:off x="611030" y="358052"/>
            <a:ext cx="3859795" cy="365125"/>
          </a:xfrm>
        </p:spPr>
        <p:txBody>
          <a:bodyPr/>
          <a:lstStyle/>
          <a:p>
            <a:pPr algn="l"/>
            <a:r>
              <a:rPr lang="en-US" sz="2400" dirty="0"/>
              <a:t>State Aid</a:t>
            </a:r>
          </a:p>
        </p:txBody>
      </p:sp>
      <p:sp>
        <p:nvSpPr>
          <p:cNvPr id="12" name="Title 11">
            <a:extLst>
              <a:ext uri="{FF2B5EF4-FFF2-40B4-BE49-F238E27FC236}">
                <a16:creationId xmlns:a16="http://schemas.microsoft.com/office/drawing/2014/main" id="{26AAA2F0-2D00-E500-E7EC-B13FBDEACBF0}"/>
              </a:ext>
            </a:extLst>
          </p:cNvPr>
          <p:cNvSpPr>
            <a:spLocks noGrp="1"/>
          </p:cNvSpPr>
          <p:nvPr>
            <p:ph type="title"/>
          </p:nvPr>
        </p:nvSpPr>
        <p:spPr>
          <a:xfrm>
            <a:off x="606623" y="413448"/>
            <a:ext cx="10515600" cy="1325563"/>
          </a:xfrm>
        </p:spPr>
        <p:txBody>
          <a:bodyPr/>
          <a:lstStyle/>
          <a:p>
            <a:r>
              <a:rPr lang="en-US" dirty="0"/>
              <a:t>HB 149: State Disaster Relief Law (1)</a:t>
            </a:r>
          </a:p>
        </p:txBody>
      </p:sp>
      <p:pic>
        <p:nvPicPr>
          <p:cNvPr id="3" name="Graphic 2" descr="Loan with solid fill">
            <a:extLst>
              <a:ext uri="{FF2B5EF4-FFF2-40B4-BE49-F238E27FC236}">
                <a16:creationId xmlns:a16="http://schemas.microsoft.com/office/drawing/2014/main" id="{C007654F-F931-D032-1BBC-E422A21F43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3548" y="1751514"/>
            <a:ext cx="914400" cy="914400"/>
          </a:xfrm>
          <a:prstGeom prst="rect">
            <a:avLst/>
          </a:prstGeom>
        </p:spPr>
      </p:pic>
      <p:sp>
        <p:nvSpPr>
          <p:cNvPr id="14" name="TextBox 13">
            <a:extLst>
              <a:ext uri="{FF2B5EF4-FFF2-40B4-BE49-F238E27FC236}">
                <a16:creationId xmlns:a16="http://schemas.microsoft.com/office/drawing/2014/main" id="{FDCC568D-C851-8737-C81D-59B9F53518DF}"/>
              </a:ext>
            </a:extLst>
          </p:cNvPr>
          <p:cNvSpPr txBox="1"/>
          <p:nvPr/>
        </p:nvSpPr>
        <p:spPr>
          <a:xfrm>
            <a:off x="7442632" y="3039268"/>
            <a:ext cx="3911168" cy="1569660"/>
          </a:xfrm>
          <a:prstGeom prst="rect">
            <a:avLst/>
          </a:prstGeom>
          <a:noFill/>
        </p:spPr>
        <p:txBody>
          <a:bodyPr wrap="square" lIns="0" rIns="0" rtlCol="0" anchor="b">
            <a:spAutoFit/>
          </a:bodyPr>
          <a:lstStyle/>
          <a:p>
            <a:pPr>
              <a:defRPr/>
            </a:pPr>
            <a:r>
              <a:rPr lang="en-US" sz="4800" b="1" kern="0" dirty="0">
                <a:solidFill>
                  <a:schemeClr val="accent1"/>
                </a:solidFill>
                <a:ea typeface="Open Sans" panose="020B0606030504020204" pitchFamily="34" charset="0"/>
                <a:cs typeface="Open Sans" panose="020B0606030504020204" pitchFamily="34" charset="0"/>
              </a:rPr>
              <a:t>Aid for Local Governments</a:t>
            </a:r>
          </a:p>
        </p:txBody>
      </p:sp>
      <p:pic>
        <p:nvPicPr>
          <p:cNvPr id="16" name="Graphic 15" descr="Questions with solid fill">
            <a:extLst>
              <a:ext uri="{FF2B5EF4-FFF2-40B4-BE49-F238E27FC236}">
                <a16:creationId xmlns:a16="http://schemas.microsoft.com/office/drawing/2014/main" id="{D98A5462-EEB8-78C8-DDBA-9EF9987C23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7791" y="3557377"/>
            <a:ext cx="914400" cy="914400"/>
          </a:xfrm>
          <a:prstGeom prst="rect">
            <a:avLst/>
          </a:prstGeom>
        </p:spPr>
      </p:pic>
      <p:pic>
        <p:nvPicPr>
          <p:cNvPr id="18" name="Graphic 17" descr="Checkmark with solid fill">
            <a:extLst>
              <a:ext uri="{FF2B5EF4-FFF2-40B4-BE49-F238E27FC236}">
                <a16:creationId xmlns:a16="http://schemas.microsoft.com/office/drawing/2014/main" id="{4F488EC5-BC15-6BAD-7E74-7D5538C892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3548" y="5288301"/>
            <a:ext cx="914400" cy="914400"/>
          </a:xfrm>
          <a:prstGeom prst="rect">
            <a:avLst/>
          </a:prstGeom>
        </p:spPr>
      </p:pic>
      <p:sp>
        <p:nvSpPr>
          <p:cNvPr id="19" name="Rectangle 18">
            <a:extLst>
              <a:ext uri="{FF2B5EF4-FFF2-40B4-BE49-F238E27FC236}">
                <a16:creationId xmlns:a16="http://schemas.microsoft.com/office/drawing/2014/main" id="{5272B857-4532-0453-FB8C-2A8D4E51C9D9}"/>
              </a:ext>
            </a:extLst>
          </p:cNvPr>
          <p:cNvSpPr/>
          <p:nvPr/>
        </p:nvSpPr>
        <p:spPr>
          <a:xfrm>
            <a:off x="10633710" y="175213"/>
            <a:ext cx="1440180" cy="113874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Helene</a:t>
            </a:r>
          </a:p>
          <a:p>
            <a:pPr algn="ctr"/>
            <a:r>
              <a:rPr lang="en-US" sz="2800" dirty="0"/>
              <a:t>PTC8</a:t>
            </a:r>
          </a:p>
        </p:txBody>
      </p:sp>
    </p:spTree>
    <p:extLst>
      <p:ext uri="{BB962C8B-B14F-4D97-AF65-F5344CB8AC3E}">
        <p14:creationId xmlns:p14="http://schemas.microsoft.com/office/powerpoint/2010/main" val="189988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FB973-706B-A34B-7581-6450E6FC8A1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A13A48-1AEF-BB41-7EB3-B0BB2E030673}"/>
              </a:ext>
            </a:extLst>
          </p:cNvPr>
          <p:cNvSpPr>
            <a:spLocks noGrp="1"/>
          </p:cNvSpPr>
          <p:nvPr>
            <p:ph type="sldNum" sz="quarter" idx="12"/>
          </p:nvPr>
        </p:nvSpPr>
        <p:spPr/>
        <p:txBody>
          <a:bodyPr/>
          <a:lstStyle/>
          <a:p>
            <a:fld id="{96E69268-9C8B-4EBF-A9EE-DC5DC2D48DC3}" type="slidenum">
              <a:rPr lang="en-US" smtClean="0"/>
              <a:pPr/>
              <a:t>13</a:t>
            </a:fld>
            <a:endParaRPr lang="en-US" dirty="0"/>
          </a:p>
        </p:txBody>
      </p:sp>
      <p:grpSp>
        <p:nvGrpSpPr>
          <p:cNvPr id="13" name="Group 12">
            <a:extLst>
              <a:ext uri="{FF2B5EF4-FFF2-40B4-BE49-F238E27FC236}">
                <a16:creationId xmlns:a16="http://schemas.microsoft.com/office/drawing/2014/main" id="{8014384B-0880-84A1-177E-E27C4E8A7F5D}"/>
              </a:ext>
            </a:extLst>
          </p:cNvPr>
          <p:cNvGrpSpPr/>
          <p:nvPr/>
        </p:nvGrpSpPr>
        <p:grpSpPr>
          <a:xfrm>
            <a:off x="5375920" y="2364486"/>
            <a:ext cx="1918290" cy="3080739"/>
            <a:chOff x="5374332" y="2364485"/>
            <a:chExt cx="1918290" cy="3080739"/>
          </a:xfrm>
        </p:grpSpPr>
        <p:sp>
          <p:nvSpPr>
            <p:cNvPr id="6" name="Rectangle 5">
              <a:extLst>
                <a:ext uri="{FF2B5EF4-FFF2-40B4-BE49-F238E27FC236}">
                  <a16:creationId xmlns:a16="http://schemas.microsoft.com/office/drawing/2014/main" id="{65BCD56D-B902-1993-B1F8-5B891FABB4A3}"/>
                </a:ext>
              </a:extLst>
            </p:cNvPr>
            <p:cNvSpPr/>
            <p:nvPr/>
          </p:nvSpPr>
          <p:spPr>
            <a:xfrm>
              <a:off x="5374332" y="2364485"/>
              <a:ext cx="1008112" cy="3080739"/>
            </a:xfrm>
            <a:custGeom>
              <a:avLst/>
              <a:gdLst>
                <a:gd name="connsiteX0" fmla="*/ 0 w 1008112"/>
                <a:gd name="connsiteY0" fmla="*/ 0 h 3152747"/>
                <a:gd name="connsiteX1" fmla="*/ 1008112 w 1008112"/>
                <a:gd name="connsiteY1" fmla="*/ 0 h 3152747"/>
                <a:gd name="connsiteX2" fmla="*/ 1008112 w 1008112"/>
                <a:gd name="connsiteY2" fmla="*/ 3152747 h 3152747"/>
                <a:gd name="connsiteX3" fmla="*/ 0 w 1008112"/>
                <a:gd name="connsiteY3" fmla="*/ 3152747 h 3152747"/>
                <a:gd name="connsiteX4" fmla="*/ 0 w 1008112"/>
                <a:gd name="connsiteY4" fmla="*/ 0 h 3152747"/>
                <a:gd name="connsiteX0" fmla="*/ 821 w 1008933"/>
                <a:gd name="connsiteY0" fmla="*/ 0 h 3152747"/>
                <a:gd name="connsiteX1" fmla="*/ 1008933 w 1008933"/>
                <a:gd name="connsiteY1" fmla="*/ 0 h 3152747"/>
                <a:gd name="connsiteX2" fmla="*/ 1008933 w 1008933"/>
                <a:gd name="connsiteY2" fmla="*/ 3152747 h 3152747"/>
                <a:gd name="connsiteX3" fmla="*/ 821 w 1008933"/>
                <a:gd name="connsiteY3" fmla="*/ 3152747 h 3152747"/>
                <a:gd name="connsiteX4" fmla="*/ 0 w 1008933"/>
                <a:gd name="connsiteY4" fmla="*/ 1586626 h 3152747"/>
                <a:gd name="connsiteX5" fmla="*/ 821 w 1008933"/>
                <a:gd name="connsiteY5" fmla="*/ 0 h 3152747"/>
                <a:gd name="connsiteX0" fmla="*/ 0 w 1008933"/>
                <a:gd name="connsiteY0" fmla="*/ 1586626 h 3152747"/>
                <a:gd name="connsiteX1" fmla="*/ 821 w 1008933"/>
                <a:gd name="connsiteY1" fmla="*/ 0 h 3152747"/>
                <a:gd name="connsiteX2" fmla="*/ 1008933 w 1008933"/>
                <a:gd name="connsiteY2" fmla="*/ 0 h 3152747"/>
                <a:gd name="connsiteX3" fmla="*/ 1008933 w 1008933"/>
                <a:gd name="connsiteY3" fmla="*/ 3152747 h 3152747"/>
                <a:gd name="connsiteX4" fmla="*/ 821 w 1008933"/>
                <a:gd name="connsiteY4" fmla="*/ 3152747 h 3152747"/>
                <a:gd name="connsiteX5" fmla="*/ 91440 w 1008933"/>
                <a:gd name="connsiteY5" fmla="*/ 1678066 h 3152747"/>
                <a:gd name="connsiteX0" fmla="*/ 0 w 1008933"/>
                <a:gd name="connsiteY0" fmla="*/ 1586626 h 3152747"/>
                <a:gd name="connsiteX1" fmla="*/ 821 w 1008933"/>
                <a:gd name="connsiteY1" fmla="*/ 0 h 3152747"/>
                <a:gd name="connsiteX2" fmla="*/ 1008933 w 1008933"/>
                <a:gd name="connsiteY2" fmla="*/ 0 h 3152747"/>
                <a:gd name="connsiteX3" fmla="*/ 1008933 w 1008933"/>
                <a:gd name="connsiteY3" fmla="*/ 3152747 h 3152747"/>
                <a:gd name="connsiteX4" fmla="*/ 821 w 1008933"/>
                <a:gd name="connsiteY4" fmla="*/ 3152747 h 3152747"/>
                <a:gd name="connsiteX0" fmla="*/ 0 w 1008112"/>
                <a:gd name="connsiteY0" fmla="*/ 0 h 3152747"/>
                <a:gd name="connsiteX1" fmla="*/ 1008112 w 1008112"/>
                <a:gd name="connsiteY1" fmla="*/ 0 h 3152747"/>
                <a:gd name="connsiteX2" fmla="*/ 1008112 w 1008112"/>
                <a:gd name="connsiteY2" fmla="*/ 3152747 h 3152747"/>
                <a:gd name="connsiteX3" fmla="*/ 0 w 1008112"/>
                <a:gd name="connsiteY3" fmla="*/ 3152747 h 3152747"/>
              </a:gdLst>
              <a:ahLst/>
              <a:cxnLst>
                <a:cxn ang="0">
                  <a:pos x="connsiteX0" y="connsiteY0"/>
                </a:cxn>
                <a:cxn ang="0">
                  <a:pos x="connsiteX1" y="connsiteY1"/>
                </a:cxn>
                <a:cxn ang="0">
                  <a:pos x="connsiteX2" y="connsiteY2"/>
                </a:cxn>
                <a:cxn ang="0">
                  <a:pos x="connsiteX3" y="connsiteY3"/>
                </a:cxn>
              </a:cxnLst>
              <a:rect l="l" t="t" r="r" b="b"/>
              <a:pathLst>
                <a:path w="1008112" h="3152747">
                  <a:moveTo>
                    <a:pt x="0" y="0"/>
                  </a:moveTo>
                  <a:lnTo>
                    <a:pt x="1008112" y="0"/>
                  </a:lnTo>
                  <a:lnTo>
                    <a:pt x="1008112" y="3152747"/>
                  </a:lnTo>
                  <a:lnTo>
                    <a:pt x="0" y="3152747"/>
                  </a:lnTo>
                </a:path>
              </a:pathLst>
            </a:custGeom>
            <a:noFill/>
            <a:ln w="53975">
              <a:gradFill>
                <a:gsLst>
                  <a:gs pos="0">
                    <a:schemeClr val="accent4"/>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Connector 7">
              <a:extLst>
                <a:ext uri="{FF2B5EF4-FFF2-40B4-BE49-F238E27FC236}">
                  <a16:creationId xmlns:a16="http://schemas.microsoft.com/office/drawing/2014/main" id="{F44EDB00-7AA5-0A07-30C8-EB1098F188A0}"/>
                </a:ext>
              </a:extLst>
            </p:cNvPr>
            <p:cNvCxnSpPr>
              <a:cxnSpLocks/>
            </p:cNvCxnSpPr>
            <p:nvPr/>
          </p:nvCxnSpPr>
          <p:spPr>
            <a:xfrm>
              <a:off x="5374332" y="3904854"/>
              <a:ext cx="1918290" cy="0"/>
            </a:xfrm>
            <a:prstGeom prst="line">
              <a:avLst/>
            </a:prstGeom>
            <a:ln w="53975">
              <a:gradFill>
                <a:gsLst>
                  <a:gs pos="0">
                    <a:schemeClr val="accent4"/>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E5F29F4D-D827-1130-3713-329349BE7143}"/>
              </a:ext>
            </a:extLst>
          </p:cNvPr>
          <p:cNvGrpSpPr/>
          <p:nvPr/>
        </p:nvGrpSpPr>
        <p:grpSpPr>
          <a:xfrm>
            <a:off x="606623" y="3129009"/>
            <a:ext cx="4620875" cy="1818217"/>
            <a:chOff x="609441" y="1624526"/>
            <a:chExt cx="4620875" cy="1818217"/>
          </a:xfrm>
          <a:solidFill>
            <a:schemeClr val="accent3"/>
          </a:solidFill>
          <a:effectLst>
            <a:outerShdw blurRad="50800" dist="38100" dir="8100000" algn="tr" rotWithShape="0">
              <a:prstClr val="black">
                <a:alpha val="40000"/>
              </a:prstClr>
            </a:outerShdw>
          </a:effectLst>
        </p:grpSpPr>
        <p:sp>
          <p:nvSpPr>
            <p:cNvPr id="5" name="Rectangle: Rounded Corners 4">
              <a:extLst>
                <a:ext uri="{FF2B5EF4-FFF2-40B4-BE49-F238E27FC236}">
                  <a16:creationId xmlns:a16="http://schemas.microsoft.com/office/drawing/2014/main" id="{8D9C257B-7D10-DF27-8F57-0C1F72CB4251}"/>
                </a:ext>
              </a:extLst>
            </p:cNvPr>
            <p:cNvSpPr/>
            <p:nvPr/>
          </p:nvSpPr>
          <p:spPr>
            <a:xfrm>
              <a:off x="609441" y="1624526"/>
              <a:ext cx="4620875" cy="1818217"/>
            </a:xfrm>
            <a:prstGeom prst="roundRect">
              <a:avLst>
                <a:gd name="adj" fmla="val 90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1" name="Group 10">
              <a:extLst>
                <a:ext uri="{FF2B5EF4-FFF2-40B4-BE49-F238E27FC236}">
                  <a16:creationId xmlns:a16="http://schemas.microsoft.com/office/drawing/2014/main" id="{71B5B483-E718-AAFC-1EB1-248D63CA7E89}"/>
                </a:ext>
              </a:extLst>
            </p:cNvPr>
            <p:cNvGrpSpPr/>
            <p:nvPr/>
          </p:nvGrpSpPr>
          <p:grpSpPr>
            <a:xfrm>
              <a:off x="2277987" y="1816643"/>
              <a:ext cx="2796451" cy="1439813"/>
              <a:chOff x="2277987" y="1834153"/>
              <a:chExt cx="2796451" cy="1439813"/>
            </a:xfrm>
            <a:grpFill/>
          </p:grpSpPr>
          <p:sp>
            <p:nvSpPr>
              <p:cNvPr id="37" name="TextBox 36">
                <a:extLst>
                  <a:ext uri="{FF2B5EF4-FFF2-40B4-BE49-F238E27FC236}">
                    <a16:creationId xmlns:a16="http://schemas.microsoft.com/office/drawing/2014/main" id="{A86FED03-4A32-16B5-182F-90A9EEF7B9D3}"/>
                  </a:ext>
                </a:extLst>
              </p:cNvPr>
              <p:cNvSpPr txBox="1"/>
              <p:nvPr/>
            </p:nvSpPr>
            <p:spPr>
              <a:xfrm>
                <a:off x="2277987" y="1834153"/>
                <a:ext cx="2664475" cy="307777"/>
              </a:xfrm>
              <a:prstGeom prst="rect">
                <a:avLst/>
              </a:prstGeom>
              <a:grpFill/>
            </p:spPr>
            <p:txBody>
              <a:bodyPr wrap="square" lIns="0" tIns="0" rIns="0" bIns="0" rtlCol="0" anchor="b">
                <a:spAutoFit/>
              </a:bodyPr>
              <a:lstStyle/>
              <a:p>
                <a:r>
                  <a:rPr lang="en-US" sz="2000" dirty="0">
                    <a:solidFill>
                      <a:schemeClr val="bg1"/>
                    </a:solidFill>
                    <a:cs typeface="Segoe UI Light" panose="020B0502040204020203" pitchFamily="34" charset="0"/>
                  </a:rPr>
                  <a:t>Stakeholder Assistance</a:t>
                </a:r>
                <a:endParaRPr lang="en-IN" sz="2000" dirty="0">
                  <a:solidFill>
                    <a:schemeClr val="bg1"/>
                  </a:solidFill>
                  <a:cs typeface="Segoe UI Light" panose="020B0502040204020203" pitchFamily="34" charset="0"/>
                </a:endParaRPr>
              </a:p>
            </p:txBody>
          </p:sp>
          <p:sp>
            <p:nvSpPr>
              <p:cNvPr id="38" name="TextBox 37">
                <a:extLst>
                  <a:ext uri="{FF2B5EF4-FFF2-40B4-BE49-F238E27FC236}">
                    <a16:creationId xmlns:a16="http://schemas.microsoft.com/office/drawing/2014/main" id="{E212DA20-8C04-DC6C-D3C5-B921398A0021}"/>
                  </a:ext>
                </a:extLst>
              </p:cNvPr>
              <p:cNvSpPr txBox="1"/>
              <p:nvPr/>
            </p:nvSpPr>
            <p:spPr>
              <a:xfrm>
                <a:off x="2277987" y="2210918"/>
                <a:ext cx="2796451" cy="1063048"/>
              </a:xfrm>
              <a:prstGeom prst="rect">
                <a:avLst/>
              </a:prstGeom>
              <a:grpFill/>
            </p:spPr>
            <p:txBody>
              <a:bodyPr wrap="square" lIns="0" rIns="0" rtlCol="0" anchor="t">
                <a:spAutoFit/>
              </a:bodyPr>
              <a:lstStyle/>
              <a:p>
                <a:pPr>
                  <a:lnSpc>
                    <a:spcPct val="90000"/>
                  </a:lnSpc>
                  <a:defRPr/>
                </a:pPr>
                <a:r>
                  <a:rPr lang="en-US" sz="1400" kern="0" dirty="0">
                    <a:solidFill>
                      <a:schemeClr val="bg1"/>
                    </a:solidFill>
                    <a:ea typeface="Open Sans" panose="020B0606030504020204" pitchFamily="34" charset="0"/>
                    <a:cs typeface="Open Sans" panose="020B0606030504020204" pitchFamily="34" charset="0"/>
                  </a:rPr>
                  <a:t>OSBM given $2m to distribute to NCACC, NCLM, and NCARCOG to help with technical assistance. Must prioritize grants to counties with a population of less than </a:t>
                </a:r>
                <a:r>
                  <a:rPr lang="en-US" sz="1400" kern="0" dirty="0">
                    <a:solidFill>
                      <a:schemeClr val="tx1">
                        <a:lumMod val="65000"/>
                        <a:lumOff val="35000"/>
                      </a:schemeClr>
                    </a:solidFill>
                    <a:ea typeface="Open Sans" panose="020B0606030504020204" pitchFamily="34" charset="0"/>
                    <a:cs typeface="Open Sans" panose="020B0606030504020204" pitchFamily="34" charset="0"/>
                  </a:rPr>
                  <a:t>250K</a:t>
                </a:r>
              </a:p>
            </p:txBody>
          </p:sp>
        </p:grpSp>
      </p:grpSp>
      <p:grpSp>
        <p:nvGrpSpPr>
          <p:cNvPr id="9" name="Group 8">
            <a:extLst>
              <a:ext uri="{FF2B5EF4-FFF2-40B4-BE49-F238E27FC236}">
                <a16:creationId xmlns:a16="http://schemas.microsoft.com/office/drawing/2014/main" id="{8AC0EA9B-2479-EC65-02E7-B4DE4D8E57FE}"/>
              </a:ext>
            </a:extLst>
          </p:cNvPr>
          <p:cNvGrpSpPr/>
          <p:nvPr/>
        </p:nvGrpSpPr>
        <p:grpSpPr>
          <a:xfrm>
            <a:off x="606623" y="1552188"/>
            <a:ext cx="4620875" cy="1479919"/>
            <a:chOff x="1248935" y="3168307"/>
            <a:chExt cx="4620875" cy="1479919"/>
          </a:xfrm>
          <a:solidFill>
            <a:schemeClr val="bg2"/>
          </a:solidFill>
          <a:effectLst>
            <a:outerShdw blurRad="50800" dist="38100" dir="8100000" algn="tr" rotWithShape="0">
              <a:prstClr val="black">
                <a:alpha val="40000"/>
              </a:prstClr>
            </a:outerShdw>
          </a:effectLst>
        </p:grpSpPr>
        <p:sp>
          <p:nvSpPr>
            <p:cNvPr id="24" name="Rectangle: Rounded Corners 23">
              <a:extLst>
                <a:ext uri="{FF2B5EF4-FFF2-40B4-BE49-F238E27FC236}">
                  <a16:creationId xmlns:a16="http://schemas.microsoft.com/office/drawing/2014/main" id="{5A591BA5-30BB-5594-BA13-DCC6F30676A9}"/>
                </a:ext>
              </a:extLst>
            </p:cNvPr>
            <p:cNvSpPr/>
            <p:nvPr/>
          </p:nvSpPr>
          <p:spPr>
            <a:xfrm>
              <a:off x="1248935" y="3168307"/>
              <a:ext cx="4620875" cy="1479919"/>
            </a:xfrm>
            <a:prstGeom prst="roundRect">
              <a:avLst>
                <a:gd name="adj" fmla="val 90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9" name="Group 48">
              <a:extLst>
                <a:ext uri="{FF2B5EF4-FFF2-40B4-BE49-F238E27FC236}">
                  <a16:creationId xmlns:a16="http://schemas.microsoft.com/office/drawing/2014/main" id="{31F2974E-96C5-DB83-3B0F-5CD296B3743B}"/>
                </a:ext>
              </a:extLst>
            </p:cNvPr>
            <p:cNvGrpSpPr/>
            <p:nvPr/>
          </p:nvGrpSpPr>
          <p:grpSpPr>
            <a:xfrm>
              <a:off x="2917482" y="3310972"/>
              <a:ext cx="2448272" cy="1201931"/>
              <a:chOff x="2917482" y="1838349"/>
              <a:chExt cx="2448272" cy="1201931"/>
            </a:xfrm>
            <a:grpFill/>
          </p:grpSpPr>
          <p:sp>
            <p:nvSpPr>
              <p:cNvPr id="52" name="TextBox 51">
                <a:extLst>
                  <a:ext uri="{FF2B5EF4-FFF2-40B4-BE49-F238E27FC236}">
                    <a16:creationId xmlns:a16="http://schemas.microsoft.com/office/drawing/2014/main" id="{E57468DB-921F-A4D1-3EE4-95B1E7049843}"/>
                  </a:ext>
                </a:extLst>
              </p:cNvPr>
              <p:cNvSpPr txBox="1"/>
              <p:nvPr/>
            </p:nvSpPr>
            <p:spPr>
              <a:xfrm>
                <a:off x="2917482" y="1838349"/>
                <a:ext cx="2448272" cy="307777"/>
              </a:xfrm>
              <a:prstGeom prst="rect">
                <a:avLst/>
              </a:prstGeom>
              <a:grpFill/>
            </p:spPr>
            <p:txBody>
              <a:bodyPr wrap="square" lIns="0" tIns="0" rIns="0" bIns="0" rtlCol="0" anchor="b">
                <a:spAutoFit/>
              </a:bodyPr>
              <a:lstStyle/>
              <a:p>
                <a:r>
                  <a:rPr lang="en-US" sz="2000" dirty="0">
                    <a:solidFill>
                      <a:schemeClr val="bg1"/>
                    </a:solidFill>
                    <a:cs typeface="Segoe UI Light" panose="020B0502040204020203" pitchFamily="34" charset="0"/>
                  </a:rPr>
                  <a:t>Cash Flow Loans</a:t>
                </a:r>
                <a:endParaRPr lang="en-IN" sz="2000" dirty="0">
                  <a:solidFill>
                    <a:schemeClr val="bg1"/>
                  </a:solidFill>
                  <a:cs typeface="Segoe UI Light" panose="020B0502040204020203" pitchFamily="34" charset="0"/>
                </a:endParaRPr>
              </a:p>
            </p:txBody>
          </p:sp>
          <p:sp>
            <p:nvSpPr>
              <p:cNvPr id="55" name="TextBox 54">
                <a:extLst>
                  <a:ext uri="{FF2B5EF4-FFF2-40B4-BE49-F238E27FC236}">
                    <a16:creationId xmlns:a16="http://schemas.microsoft.com/office/drawing/2014/main" id="{B5C00D91-6C06-6A9B-838B-165447372AD0}"/>
                  </a:ext>
                </a:extLst>
              </p:cNvPr>
              <p:cNvSpPr txBox="1"/>
              <p:nvPr/>
            </p:nvSpPr>
            <p:spPr>
              <a:xfrm>
                <a:off x="2917482" y="2171131"/>
                <a:ext cx="2448272" cy="869149"/>
              </a:xfrm>
              <a:prstGeom prst="rect">
                <a:avLst/>
              </a:prstGeom>
              <a:grpFill/>
            </p:spPr>
            <p:txBody>
              <a:bodyPr wrap="square" lIns="0" rIns="0" rtlCol="0" anchor="t">
                <a:spAutoFit/>
              </a:bodyPr>
              <a:lstStyle/>
              <a:p>
                <a:pPr>
                  <a:lnSpc>
                    <a:spcPct val="90000"/>
                  </a:lnSpc>
                  <a:defRPr/>
                </a:pPr>
                <a:r>
                  <a:rPr lang="en-US" sz="1400" kern="0" dirty="0">
                    <a:solidFill>
                      <a:schemeClr val="bg1"/>
                    </a:solidFill>
                    <a:ea typeface="Open Sans" panose="020B0606030504020204" pitchFamily="34" charset="0"/>
                    <a:cs typeface="Open Sans" panose="020B0606030504020204" pitchFamily="34" charset="0"/>
                  </a:rPr>
                  <a:t>NCEM given $250m  to, among other things, provide cash flow loans to local governments &amp; state agencies</a:t>
                </a:r>
              </a:p>
            </p:txBody>
          </p:sp>
        </p:grpSp>
      </p:grpSp>
      <p:grpSp>
        <p:nvGrpSpPr>
          <p:cNvPr id="10" name="Group 9">
            <a:extLst>
              <a:ext uri="{FF2B5EF4-FFF2-40B4-BE49-F238E27FC236}">
                <a16:creationId xmlns:a16="http://schemas.microsoft.com/office/drawing/2014/main" id="{9BAD616C-781D-9126-B0FF-3C93627BB3E5}"/>
              </a:ext>
            </a:extLst>
          </p:cNvPr>
          <p:cNvGrpSpPr/>
          <p:nvPr/>
        </p:nvGrpSpPr>
        <p:grpSpPr>
          <a:xfrm>
            <a:off x="606622" y="5065039"/>
            <a:ext cx="4620875" cy="1479919"/>
            <a:chOff x="609441" y="4695104"/>
            <a:chExt cx="4620875" cy="1479919"/>
          </a:xfrm>
          <a:effectLst>
            <a:outerShdw blurRad="50800" dist="38100" dir="8100000" algn="tr" rotWithShape="0">
              <a:prstClr val="black">
                <a:alpha val="40000"/>
              </a:prstClr>
            </a:outerShdw>
          </a:effectLst>
        </p:grpSpPr>
        <p:sp>
          <p:nvSpPr>
            <p:cNvPr id="25" name="Rectangle: Rounded Corners 24">
              <a:extLst>
                <a:ext uri="{FF2B5EF4-FFF2-40B4-BE49-F238E27FC236}">
                  <a16:creationId xmlns:a16="http://schemas.microsoft.com/office/drawing/2014/main" id="{BE68F721-C656-1B2F-28E0-B199AEA32718}"/>
                </a:ext>
              </a:extLst>
            </p:cNvPr>
            <p:cNvSpPr/>
            <p:nvPr/>
          </p:nvSpPr>
          <p:spPr>
            <a:xfrm>
              <a:off x="609441" y="4695104"/>
              <a:ext cx="4620875" cy="1479919"/>
            </a:xfrm>
            <a:prstGeom prst="roundRect">
              <a:avLst>
                <a:gd name="adj" fmla="val 90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8" name="Group 57">
              <a:extLst>
                <a:ext uri="{FF2B5EF4-FFF2-40B4-BE49-F238E27FC236}">
                  <a16:creationId xmlns:a16="http://schemas.microsoft.com/office/drawing/2014/main" id="{BE667D98-CC0A-6134-C4C5-BF8B768A7FDA}"/>
                </a:ext>
              </a:extLst>
            </p:cNvPr>
            <p:cNvGrpSpPr/>
            <p:nvPr/>
          </p:nvGrpSpPr>
          <p:grpSpPr>
            <a:xfrm>
              <a:off x="2277988" y="4764478"/>
              <a:ext cx="2833027" cy="1397607"/>
              <a:chOff x="2277988" y="1711410"/>
              <a:chExt cx="2833027" cy="1397607"/>
            </a:xfrm>
          </p:grpSpPr>
          <p:sp>
            <p:nvSpPr>
              <p:cNvPr id="59" name="TextBox 58">
                <a:extLst>
                  <a:ext uri="{FF2B5EF4-FFF2-40B4-BE49-F238E27FC236}">
                    <a16:creationId xmlns:a16="http://schemas.microsoft.com/office/drawing/2014/main" id="{6A82B815-18FC-4876-7FEC-19D0B8A0E9B5}"/>
                  </a:ext>
                </a:extLst>
              </p:cNvPr>
              <p:cNvSpPr txBox="1"/>
              <p:nvPr/>
            </p:nvSpPr>
            <p:spPr>
              <a:xfrm>
                <a:off x="2277988" y="1711410"/>
                <a:ext cx="2448272" cy="307777"/>
              </a:xfrm>
              <a:prstGeom prst="rect">
                <a:avLst/>
              </a:prstGeom>
              <a:noFill/>
            </p:spPr>
            <p:txBody>
              <a:bodyPr wrap="square" lIns="0" tIns="0" rIns="0" bIns="0" rtlCol="0" anchor="b">
                <a:spAutoFit/>
              </a:bodyPr>
              <a:lstStyle/>
              <a:p>
                <a:r>
                  <a:rPr lang="en-US" sz="2000" dirty="0">
                    <a:solidFill>
                      <a:schemeClr val="bg1"/>
                    </a:solidFill>
                    <a:cs typeface="Segoe UI Light" panose="020B0502040204020203" pitchFamily="34" charset="0"/>
                  </a:rPr>
                  <a:t>Elections</a:t>
                </a:r>
                <a:endParaRPr lang="en-IN" sz="2000" dirty="0">
                  <a:solidFill>
                    <a:schemeClr val="bg1"/>
                  </a:solidFill>
                  <a:cs typeface="Segoe UI Light" panose="020B0502040204020203" pitchFamily="34" charset="0"/>
                </a:endParaRPr>
              </a:p>
            </p:txBody>
          </p:sp>
          <p:sp>
            <p:nvSpPr>
              <p:cNvPr id="60" name="TextBox 59">
                <a:extLst>
                  <a:ext uri="{FF2B5EF4-FFF2-40B4-BE49-F238E27FC236}">
                    <a16:creationId xmlns:a16="http://schemas.microsoft.com/office/drawing/2014/main" id="{0EEB0FE8-5FBF-0A9C-16E1-7FE575EB0A12}"/>
                  </a:ext>
                </a:extLst>
              </p:cNvPr>
              <p:cNvSpPr txBox="1"/>
              <p:nvPr/>
            </p:nvSpPr>
            <p:spPr>
              <a:xfrm>
                <a:off x="2277988" y="2045969"/>
                <a:ext cx="2833027" cy="1063048"/>
              </a:xfrm>
              <a:prstGeom prst="rect">
                <a:avLst/>
              </a:prstGeom>
              <a:noFill/>
            </p:spPr>
            <p:txBody>
              <a:bodyPr wrap="square" lIns="0" rIns="0" rtlCol="0" anchor="t">
                <a:spAutoFit/>
              </a:bodyPr>
              <a:lstStyle/>
              <a:p>
                <a:pPr>
                  <a:lnSpc>
                    <a:spcPct val="90000"/>
                  </a:lnSpc>
                  <a:defRPr/>
                </a:pPr>
                <a:r>
                  <a:rPr lang="en-US" sz="1400" kern="0" dirty="0">
                    <a:solidFill>
                      <a:schemeClr val="bg1"/>
                    </a:solidFill>
                    <a:ea typeface="Open Sans" panose="020B0606030504020204" pitchFamily="34" charset="0"/>
                    <a:cs typeface="Open Sans" panose="020B0606030504020204" pitchFamily="34" charset="0"/>
                  </a:rPr>
                  <a:t>State Bd. Of Elections given $5m to assist county boards with technology, printing, emergency communication systems, temporary staff, mobile voting</a:t>
                </a:r>
              </a:p>
            </p:txBody>
          </p:sp>
        </p:grpSp>
      </p:grpSp>
      <p:sp>
        <p:nvSpPr>
          <p:cNvPr id="26" name="Footer Placeholder 2">
            <a:extLst>
              <a:ext uri="{FF2B5EF4-FFF2-40B4-BE49-F238E27FC236}">
                <a16:creationId xmlns:a16="http://schemas.microsoft.com/office/drawing/2014/main" id="{C5296A5D-B3F2-B3C7-5481-14EB85CCDDDB}"/>
              </a:ext>
            </a:extLst>
          </p:cNvPr>
          <p:cNvSpPr>
            <a:spLocks noGrp="1"/>
          </p:cNvSpPr>
          <p:nvPr>
            <p:ph type="ftr" sz="quarter" idx="11"/>
          </p:nvPr>
        </p:nvSpPr>
        <p:spPr>
          <a:xfrm>
            <a:off x="611030" y="358052"/>
            <a:ext cx="3859795" cy="365125"/>
          </a:xfrm>
        </p:spPr>
        <p:txBody>
          <a:bodyPr/>
          <a:lstStyle/>
          <a:p>
            <a:pPr algn="l"/>
            <a:r>
              <a:rPr lang="en-US" sz="2400" dirty="0"/>
              <a:t>State Aid</a:t>
            </a:r>
          </a:p>
        </p:txBody>
      </p:sp>
      <p:sp>
        <p:nvSpPr>
          <p:cNvPr id="12" name="Title 11">
            <a:extLst>
              <a:ext uri="{FF2B5EF4-FFF2-40B4-BE49-F238E27FC236}">
                <a16:creationId xmlns:a16="http://schemas.microsoft.com/office/drawing/2014/main" id="{92D0C5C1-CE6A-8305-BD62-5C2E10B7AAC9}"/>
              </a:ext>
            </a:extLst>
          </p:cNvPr>
          <p:cNvSpPr>
            <a:spLocks noGrp="1"/>
          </p:cNvSpPr>
          <p:nvPr>
            <p:ph type="title"/>
          </p:nvPr>
        </p:nvSpPr>
        <p:spPr>
          <a:xfrm>
            <a:off x="606623" y="413448"/>
            <a:ext cx="10515600" cy="1325563"/>
          </a:xfrm>
        </p:spPr>
        <p:txBody>
          <a:bodyPr/>
          <a:lstStyle/>
          <a:p>
            <a:r>
              <a:rPr lang="en-US" dirty="0"/>
              <a:t>HB 149: State Disaster Relief Law (1)</a:t>
            </a:r>
          </a:p>
        </p:txBody>
      </p:sp>
      <p:pic>
        <p:nvPicPr>
          <p:cNvPr id="3" name="Graphic 2" descr="Loan with solid fill">
            <a:extLst>
              <a:ext uri="{FF2B5EF4-FFF2-40B4-BE49-F238E27FC236}">
                <a16:creationId xmlns:a16="http://schemas.microsoft.com/office/drawing/2014/main" id="{EFC44D09-2C37-984F-C6F4-F026D7298B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3548" y="1751514"/>
            <a:ext cx="914400" cy="914400"/>
          </a:xfrm>
          <a:prstGeom prst="rect">
            <a:avLst/>
          </a:prstGeom>
        </p:spPr>
      </p:pic>
      <p:sp>
        <p:nvSpPr>
          <p:cNvPr id="14" name="TextBox 13">
            <a:extLst>
              <a:ext uri="{FF2B5EF4-FFF2-40B4-BE49-F238E27FC236}">
                <a16:creationId xmlns:a16="http://schemas.microsoft.com/office/drawing/2014/main" id="{7488E87E-8F2C-C4B4-C9EF-D90FA166C7C2}"/>
              </a:ext>
            </a:extLst>
          </p:cNvPr>
          <p:cNvSpPr txBox="1"/>
          <p:nvPr/>
        </p:nvSpPr>
        <p:spPr>
          <a:xfrm>
            <a:off x="7442632" y="3039268"/>
            <a:ext cx="3911168" cy="1569660"/>
          </a:xfrm>
          <a:prstGeom prst="rect">
            <a:avLst/>
          </a:prstGeom>
          <a:noFill/>
        </p:spPr>
        <p:txBody>
          <a:bodyPr wrap="square" lIns="0" rIns="0" rtlCol="0" anchor="b">
            <a:spAutoFit/>
          </a:bodyPr>
          <a:lstStyle/>
          <a:p>
            <a:pPr>
              <a:defRPr/>
            </a:pPr>
            <a:r>
              <a:rPr lang="en-US" sz="4800" b="1" kern="0" dirty="0">
                <a:solidFill>
                  <a:schemeClr val="accent1"/>
                </a:solidFill>
                <a:ea typeface="Open Sans" panose="020B0606030504020204" pitchFamily="34" charset="0"/>
                <a:cs typeface="Open Sans" panose="020B0606030504020204" pitchFamily="34" charset="0"/>
              </a:rPr>
              <a:t>Aid for Local Governments</a:t>
            </a:r>
          </a:p>
        </p:txBody>
      </p:sp>
      <p:pic>
        <p:nvPicPr>
          <p:cNvPr id="16" name="Graphic 15" descr="Questions with solid fill">
            <a:extLst>
              <a:ext uri="{FF2B5EF4-FFF2-40B4-BE49-F238E27FC236}">
                <a16:creationId xmlns:a16="http://schemas.microsoft.com/office/drawing/2014/main" id="{81804DF4-322F-13BD-C0CD-A10A01FB32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7791" y="3557377"/>
            <a:ext cx="914400" cy="914400"/>
          </a:xfrm>
          <a:prstGeom prst="rect">
            <a:avLst/>
          </a:prstGeom>
        </p:spPr>
      </p:pic>
      <p:pic>
        <p:nvPicPr>
          <p:cNvPr id="18" name="Graphic 17" descr="Checkmark with solid fill">
            <a:extLst>
              <a:ext uri="{FF2B5EF4-FFF2-40B4-BE49-F238E27FC236}">
                <a16:creationId xmlns:a16="http://schemas.microsoft.com/office/drawing/2014/main" id="{8DE0CAC6-6DE6-A321-908A-1DCF234A68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3548" y="5288301"/>
            <a:ext cx="914400" cy="914400"/>
          </a:xfrm>
          <a:prstGeom prst="rect">
            <a:avLst/>
          </a:prstGeom>
        </p:spPr>
      </p:pic>
      <p:sp>
        <p:nvSpPr>
          <p:cNvPr id="2" name="Rectangle 1">
            <a:extLst>
              <a:ext uri="{FF2B5EF4-FFF2-40B4-BE49-F238E27FC236}">
                <a16:creationId xmlns:a16="http://schemas.microsoft.com/office/drawing/2014/main" id="{4CCD510D-E453-DACC-F576-43B20EFD3E64}"/>
              </a:ext>
            </a:extLst>
          </p:cNvPr>
          <p:cNvSpPr/>
          <p:nvPr/>
        </p:nvSpPr>
        <p:spPr>
          <a:xfrm>
            <a:off x="10633710" y="175213"/>
            <a:ext cx="1440180" cy="113874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Helene</a:t>
            </a:r>
          </a:p>
          <a:p>
            <a:pPr algn="ctr"/>
            <a:r>
              <a:rPr lang="en-US" sz="2800" dirty="0"/>
              <a:t>PTC8</a:t>
            </a:r>
          </a:p>
        </p:txBody>
      </p:sp>
    </p:spTree>
    <p:extLst>
      <p:ext uri="{BB962C8B-B14F-4D97-AF65-F5344CB8AC3E}">
        <p14:creationId xmlns:p14="http://schemas.microsoft.com/office/powerpoint/2010/main" val="2505010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21442-0B73-095A-9E0E-DFCF09939D7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07E623-BB9B-1D05-9184-646E945E7968}"/>
              </a:ext>
            </a:extLst>
          </p:cNvPr>
          <p:cNvSpPr>
            <a:spLocks noGrp="1"/>
          </p:cNvSpPr>
          <p:nvPr>
            <p:ph type="sldNum" sz="quarter" idx="12"/>
          </p:nvPr>
        </p:nvSpPr>
        <p:spPr/>
        <p:txBody>
          <a:bodyPr/>
          <a:lstStyle/>
          <a:p>
            <a:fld id="{96E69268-9C8B-4EBF-A9EE-DC5DC2D48DC3}" type="slidenum">
              <a:rPr lang="en-US" smtClean="0"/>
              <a:pPr/>
              <a:t>14</a:t>
            </a:fld>
            <a:endParaRPr lang="en-US" dirty="0"/>
          </a:p>
        </p:txBody>
      </p:sp>
      <p:grpSp>
        <p:nvGrpSpPr>
          <p:cNvPr id="13" name="Group 12">
            <a:extLst>
              <a:ext uri="{FF2B5EF4-FFF2-40B4-BE49-F238E27FC236}">
                <a16:creationId xmlns:a16="http://schemas.microsoft.com/office/drawing/2014/main" id="{763C0BD2-5F44-339D-D963-1A416049F344}"/>
              </a:ext>
            </a:extLst>
          </p:cNvPr>
          <p:cNvGrpSpPr/>
          <p:nvPr/>
        </p:nvGrpSpPr>
        <p:grpSpPr>
          <a:xfrm>
            <a:off x="5375920" y="2364486"/>
            <a:ext cx="1918290" cy="3080739"/>
            <a:chOff x="5374332" y="2364485"/>
            <a:chExt cx="1918290" cy="3080739"/>
          </a:xfrm>
        </p:grpSpPr>
        <p:sp>
          <p:nvSpPr>
            <p:cNvPr id="6" name="Rectangle 5">
              <a:extLst>
                <a:ext uri="{FF2B5EF4-FFF2-40B4-BE49-F238E27FC236}">
                  <a16:creationId xmlns:a16="http://schemas.microsoft.com/office/drawing/2014/main" id="{D5DB09F7-4DE0-715B-BFD9-207D2AC9FEB5}"/>
                </a:ext>
              </a:extLst>
            </p:cNvPr>
            <p:cNvSpPr/>
            <p:nvPr/>
          </p:nvSpPr>
          <p:spPr>
            <a:xfrm>
              <a:off x="5374332" y="2364485"/>
              <a:ext cx="1008112" cy="3080739"/>
            </a:xfrm>
            <a:custGeom>
              <a:avLst/>
              <a:gdLst>
                <a:gd name="connsiteX0" fmla="*/ 0 w 1008112"/>
                <a:gd name="connsiteY0" fmla="*/ 0 h 3152747"/>
                <a:gd name="connsiteX1" fmla="*/ 1008112 w 1008112"/>
                <a:gd name="connsiteY1" fmla="*/ 0 h 3152747"/>
                <a:gd name="connsiteX2" fmla="*/ 1008112 w 1008112"/>
                <a:gd name="connsiteY2" fmla="*/ 3152747 h 3152747"/>
                <a:gd name="connsiteX3" fmla="*/ 0 w 1008112"/>
                <a:gd name="connsiteY3" fmla="*/ 3152747 h 3152747"/>
                <a:gd name="connsiteX4" fmla="*/ 0 w 1008112"/>
                <a:gd name="connsiteY4" fmla="*/ 0 h 3152747"/>
                <a:gd name="connsiteX0" fmla="*/ 821 w 1008933"/>
                <a:gd name="connsiteY0" fmla="*/ 0 h 3152747"/>
                <a:gd name="connsiteX1" fmla="*/ 1008933 w 1008933"/>
                <a:gd name="connsiteY1" fmla="*/ 0 h 3152747"/>
                <a:gd name="connsiteX2" fmla="*/ 1008933 w 1008933"/>
                <a:gd name="connsiteY2" fmla="*/ 3152747 h 3152747"/>
                <a:gd name="connsiteX3" fmla="*/ 821 w 1008933"/>
                <a:gd name="connsiteY3" fmla="*/ 3152747 h 3152747"/>
                <a:gd name="connsiteX4" fmla="*/ 0 w 1008933"/>
                <a:gd name="connsiteY4" fmla="*/ 1586626 h 3152747"/>
                <a:gd name="connsiteX5" fmla="*/ 821 w 1008933"/>
                <a:gd name="connsiteY5" fmla="*/ 0 h 3152747"/>
                <a:gd name="connsiteX0" fmla="*/ 0 w 1008933"/>
                <a:gd name="connsiteY0" fmla="*/ 1586626 h 3152747"/>
                <a:gd name="connsiteX1" fmla="*/ 821 w 1008933"/>
                <a:gd name="connsiteY1" fmla="*/ 0 h 3152747"/>
                <a:gd name="connsiteX2" fmla="*/ 1008933 w 1008933"/>
                <a:gd name="connsiteY2" fmla="*/ 0 h 3152747"/>
                <a:gd name="connsiteX3" fmla="*/ 1008933 w 1008933"/>
                <a:gd name="connsiteY3" fmla="*/ 3152747 h 3152747"/>
                <a:gd name="connsiteX4" fmla="*/ 821 w 1008933"/>
                <a:gd name="connsiteY4" fmla="*/ 3152747 h 3152747"/>
                <a:gd name="connsiteX5" fmla="*/ 91440 w 1008933"/>
                <a:gd name="connsiteY5" fmla="*/ 1678066 h 3152747"/>
                <a:gd name="connsiteX0" fmla="*/ 0 w 1008933"/>
                <a:gd name="connsiteY0" fmla="*/ 1586626 h 3152747"/>
                <a:gd name="connsiteX1" fmla="*/ 821 w 1008933"/>
                <a:gd name="connsiteY1" fmla="*/ 0 h 3152747"/>
                <a:gd name="connsiteX2" fmla="*/ 1008933 w 1008933"/>
                <a:gd name="connsiteY2" fmla="*/ 0 h 3152747"/>
                <a:gd name="connsiteX3" fmla="*/ 1008933 w 1008933"/>
                <a:gd name="connsiteY3" fmla="*/ 3152747 h 3152747"/>
                <a:gd name="connsiteX4" fmla="*/ 821 w 1008933"/>
                <a:gd name="connsiteY4" fmla="*/ 3152747 h 3152747"/>
                <a:gd name="connsiteX0" fmla="*/ 0 w 1008112"/>
                <a:gd name="connsiteY0" fmla="*/ 0 h 3152747"/>
                <a:gd name="connsiteX1" fmla="*/ 1008112 w 1008112"/>
                <a:gd name="connsiteY1" fmla="*/ 0 h 3152747"/>
                <a:gd name="connsiteX2" fmla="*/ 1008112 w 1008112"/>
                <a:gd name="connsiteY2" fmla="*/ 3152747 h 3152747"/>
                <a:gd name="connsiteX3" fmla="*/ 0 w 1008112"/>
                <a:gd name="connsiteY3" fmla="*/ 3152747 h 3152747"/>
              </a:gdLst>
              <a:ahLst/>
              <a:cxnLst>
                <a:cxn ang="0">
                  <a:pos x="connsiteX0" y="connsiteY0"/>
                </a:cxn>
                <a:cxn ang="0">
                  <a:pos x="connsiteX1" y="connsiteY1"/>
                </a:cxn>
                <a:cxn ang="0">
                  <a:pos x="connsiteX2" y="connsiteY2"/>
                </a:cxn>
                <a:cxn ang="0">
                  <a:pos x="connsiteX3" y="connsiteY3"/>
                </a:cxn>
              </a:cxnLst>
              <a:rect l="l" t="t" r="r" b="b"/>
              <a:pathLst>
                <a:path w="1008112" h="3152747">
                  <a:moveTo>
                    <a:pt x="0" y="0"/>
                  </a:moveTo>
                  <a:lnTo>
                    <a:pt x="1008112" y="0"/>
                  </a:lnTo>
                  <a:lnTo>
                    <a:pt x="1008112" y="3152747"/>
                  </a:lnTo>
                  <a:lnTo>
                    <a:pt x="0" y="3152747"/>
                  </a:lnTo>
                </a:path>
              </a:pathLst>
            </a:custGeom>
            <a:noFill/>
            <a:ln w="53975">
              <a:gradFill>
                <a:gsLst>
                  <a:gs pos="0">
                    <a:schemeClr val="accent4"/>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Connector 7">
              <a:extLst>
                <a:ext uri="{FF2B5EF4-FFF2-40B4-BE49-F238E27FC236}">
                  <a16:creationId xmlns:a16="http://schemas.microsoft.com/office/drawing/2014/main" id="{D56928BB-953C-24FE-4D50-99D0A61BCC00}"/>
                </a:ext>
              </a:extLst>
            </p:cNvPr>
            <p:cNvCxnSpPr>
              <a:cxnSpLocks/>
            </p:cNvCxnSpPr>
            <p:nvPr/>
          </p:nvCxnSpPr>
          <p:spPr>
            <a:xfrm>
              <a:off x="5374332" y="3904854"/>
              <a:ext cx="1918290" cy="0"/>
            </a:xfrm>
            <a:prstGeom prst="line">
              <a:avLst/>
            </a:prstGeom>
            <a:ln w="53975">
              <a:gradFill>
                <a:gsLst>
                  <a:gs pos="0">
                    <a:schemeClr val="accent4"/>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2274DEAB-F504-6D03-02C8-26C5974613EC}"/>
              </a:ext>
            </a:extLst>
          </p:cNvPr>
          <p:cNvGrpSpPr/>
          <p:nvPr/>
        </p:nvGrpSpPr>
        <p:grpSpPr>
          <a:xfrm>
            <a:off x="606623" y="3129009"/>
            <a:ext cx="4620875" cy="1818217"/>
            <a:chOff x="609441" y="1624526"/>
            <a:chExt cx="4620875" cy="1818217"/>
          </a:xfrm>
          <a:effectLst>
            <a:outerShdw blurRad="50800" dist="38100" dir="8100000" algn="tr" rotWithShape="0">
              <a:prstClr val="black">
                <a:alpha val="40000"/>
              </a:prstClr>
            </a:outerShdw>
          </a:effectLst>
        </p:grpSpPr>
        <p:sp>
          <p:nvSpPr>
            <p:cNvPr id="5" name="Rectangle: Rounded Corners 4">
              <a:extLst>
                <a:ext uri="{FF2B5EF4-FFF2-40B4-BE49-F238E27FC236}">
                  <a16:creationId xmlns:a16="http://schemas.microsoft.com/office/drawing/2014/main" id="{38755CEC-A65D-FC49-F76F-56343D453171}"/>
                </a:ext>
              </a:extLst>
            </p:cNvPr>
            <p:cNvSpPr/>
            <p:nvPr/>
          </p:nvSpPr>
          <p:spPr>
            <a:xfrm>
              <a:off x="609441" y="1624526"/>
              <a:ext cx="4620875" cy="1818217"/>
            </a:xfrm>
            <a:prstGeom prst="roundRect">
              <a:avLst>
                <a:gd name="adj" fmla="val 90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1" name="Group 10">
              <a:extLst>
                <a:ext uri="{FF2B5EF4-FFF2-40B4-BE49-F238E27FC236}">
                  <a16:creationId xmlns:a16="http://schemas.microsoft.com/office/drawing/2014/main" id="{7C0FCE63-F22B-D840-A621-3313D8DFD291}"/>
                </a:ext>
              </a:extLst>
            </p:cNvPr>
            <p:cNvGrpSpPr/>
            <p:nvPr/>
          </p:nvGrpSpPr>
          <p:grpSpPr>
            <a:xfrm>
              <a:off x="2277987" y="1816643"/>
              <a:ext cx="2796451" cy="1439813"/>
              <a:chOff x="2277987" y="1834153"/>
              <a:chExt cx="2796451" cy="1439813"/>
            </a:xfrm>
          </p:grpSpPr>
          <p:sp>
            <p:nvSpPr>
              <p:cNvPr id="37" name="TextBox 36">
                <a:extLst>
                  <a:ext uri="{FF2B5EF4-FFF2-40B4-BE49-F238E27FC236}">
                    <a16:creationId xmlns:a16="http://schemas.microsoft.com/office/drawing/2014/main" id="{7DEA6EFA-3C0B-2583-16C2-020E7A2DBF20}"/>
                  </a:ext>
                </a:extLst>
              </p:cNvPr>
              <p:cNvSpPr txBox="1"/>
              <p:nvPr/>
            </p:nvSpPr>
            <p:spPr>
              <a:xfrm>
                <a:off x="2277987" y="1834153"/>
                <a:ext cx="2664475" cy="307777"/>
              </a:xfrm>
              <a:prstGeom prst="rect">
                <a:avLst/>
              </a:prstGeom>
              <a:noFill/>
            </p:spPr>
            <p:txBody>
              <a:bodyPr wrap="square" lIns="0" tIns="0" rIns="0" bIns="0" rtlCol="0" anchor="b">
                <a:spAutoFit/>
              </a:bodyPr>
              <a:lstStyle/>
              <a:p>
                <a:r>
                  <a:rPr lang="en-US" sz="2000" dirty="0">
                    <a:solidFill>
                      <a:schemeClr val="bg1"/>
                    </a:solidFill>
                    <a:cs typeface="Segoe UI Light" panose="020B0502040204020203" pitchFamily="34" charset="0"/>
                  </a:rPr>
                  <a:t>Stakeholder Assistance</a:t>
                </a:r>
                <a:endParaRPr lang="en-IN" sz="2000" dirty="0">
                  <a:solidFill>
                    <a:schemeClr val="bg1"/>
                  </a:solidFill>
                  <a:cs typeface="Segoe UI Light" panose="020B0502040204020203" pitchFamily="34" charset="0"/>
                </a:endParaRPr>
              </a:p>
            </p:txBody>
          </p:sp>
          <p:sp>
            <p:nvSpPr>
              <p:cNvPr id="38" name="TextBox 37">
                <a:extLst>
                  <a:ext uri="{FF2B5EF4-FFF2-40B4-BE49-F238E27FC236}">
                    <a16:creationId xmlns:a16="http://schemas.microsoft.com/office/drawing/2014/main" id="{0FF11ED0-6909-6388-07DF-D14525ACC441}"/>
                  </a:ext>
                </a:extLst>
              </p:cNvPr>
              <p:cNvSpPr txBox="1"/>
              <p:nvPr/>
            </p:nvSpPr>
            <p:spPr>
              <a:xfrm>
                <a:off x="2277987" y="2210918"/>
                <a:ext cx="2796451" cy="1063048"/>
              </a:xfrm>
              <a:prstGeom prst="rect">
                <a:avLst/>
              </a:prstGeom>
              <a:noFill/>
            </p:spPr>
            <p:txBody>
              <a:bodyPr wrap="square" lIns="0" rIns="0" rtlCol="0" anchor="t">
                <a:spAutoFit/>
              </a:bodyPr>
              <a:lstStyle/>
              <a:p>
                <a:pPr>
                  <a:lnSpc>
                    <a:spcPct val="90000"/>
                  </a:lnSpc>
                  <a:defRPr/>
                </a:pPr>
                <a:r>
                  <a:rPr lang="en-US" sz="1400" kern="0" dirty="0">
                    <a:solidFill>
                      <a:schemeClr val="bg1"/>
                    </a:solidFill>
                    <a:ea typeface="Open Sans" panose="020B0606030504020204" pitchFamily="34" charset="0"/>
                    <a:cs typeface="Open Sans" panose="020B0606030504020204" pitchFamily="34" charset="0"/>
                  </a:rPr>
                  <a:t>OSBM given $2m to distribute to NCACC, NCLM, and NCARCOG to help with technical assistance. Must prioritize grants to counties with a population of less than 250K</a:t>
                </a:r>
              </a:p>
            </p:txBody>
          </p:sp>
        </p:grpSp>
      </p:grpSp>
      <p:grpSp>
        <p:nvGrpSpPr>
          <p:cNvPr id="9" name="Group 8">
            <a:extLst>
              <a:ext uri="{FF2B5EF4-FFF2-40B4-BE49-F238E27FC236}">
                <a16:creationId xmlns:a16="http://schemas.microsoft.com/office/drawing/2014/main" id="{8C75B055-E2D8-08DB-E5B8-C8B0D28572B9}"/>
              </a:ext>
            </a:extLst>
          </p:cNvPr>
          <p:cNvGrpSpPr/>
          <p:nvPr/>
        </p:nvGrpSpPr>
        <p:grpSpPr>
          <a:xfrm>
            <a:off x="606623" y="1552188"/>
            <a:ext cx="4620875" cy="1479919"/>
            <a:chOff x="1248935" y="3168307"/>
            <a:chExt cx="4620875" cy="1479919"/>
          </a:xfrm>
          <a:solidFill>
            <a:schemeClr val="bg2"/>
          </a:solidFill>
          <a:effectLst>
            <a:outerShdw blurRad="50800" dist="38100" dir="8100000" algn="tr" rotWithShape="0">
              <a:prstClr val="black">
                <a:alpha val="40000"/>
              </a:prstClr>
            </a:outerShdw>
          </a:effectLst>
        </p:grpSpPr>
        <p:sp>
          <p:nvSpPr>
            <p:cNvPr id="24" name="Rectangle: Rounded Corners 23">
              <a:extLst>
                <a:ext uri="{FF2B5EF4-FFF2-40B4-BE49-F238E27FC236}">
                  <a16:creationId xmlns:a16="http://schemas.microsoft.com/office/drawing/2014/main" id="{45ED385B-42D9-E456-536B-8A88F87B0356}"/>
                </a:ext>
              </a:extLst>
            </p:cNvPr>
            <p:cNvSpPr/>
            <p:nvPr/>
          </p:nvSpPr>
          <p:spPr>
            <a:xfrm>
              <a:off x="1248935" y="3168307"/>
              <a:ext cx="4620875" cy="1479919"/>
            </a:xfrm>
            <a:prstGeom prst="roundRect">
              <a:avLst>
                <a:gd name="adj" fmla="val 90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9" name="Group 48">
              <a:extLst>
                <a:ext uri="{FF2B5EF4-FFF2-40B4-BE49-F238E27FC236}">
                  <a16:creationId xmlns:a16="http://schemas.microsoft.com/office/drawing/2014/main" id="{6907E469-F5F2-D07E-9C72-ABF4F462471B}"/>
                </a:ext>
              </a:extLst>
            </p:cNvPr>
            <p:cNvGrpSpPr/>
            <p:nvPr/>
          </p:nvGrpSpPr>
          <p:grpSpPr>
            <a:xfrm>
              <a:off x="2917482" y="3310972"/>
              <a:ext cx="2448272" cy="1201931"/>
              <a:chOff x="2917482" y="1838349"/>
              <a:chExt cx="2448272" cy="1201931"/>
            </a:xfrm>
            <a:grpFill/>
          </p:grpSpPr>
          <p:sp>
            <p:nvSpPr>
              <p:cNvPr id="52" name="TextBox 51">
                <a:extLst>
                  <a:ext uri="{FF2B5EF4-FFF2-40B4-BE49-F238E27FC236}">
                    <a16:creationId xmlns:a16="http://schemas.microsoft.com/office/drawing/2014/main" id="{E99FADEC-6854-4963-052E-DC56B9B6B6A0}"/>
                  </a:ext>
                </a:extLst>
              </p:cNvPr>
              <p:cNvSpPr txBox="1"/>
              <p:nvPr/>
            </p:nvSpPr>
            <p:spPr>
              <a:xfrm>
                <a:off x="2917482" y="1838349"/>
                <a:ext cx="2448272" cy="307777"/>
              </a:xfrm>
              <a:prstGeom prst="rect">
                <a:avLst/>
              </a:prstGeom>
              <a:grpFill/>
            </p:spPr>
            <p:txBody>
              <a:bodyPr wrap="square" lIns="0" tIns="0" rIns="0" bIns="0" rtlCol="0" anchor="b">
                <a:spAutoFit/>
              </a:bodyPr>
              <a:lstStyle/>
              <a:p>
                <a:r>
                  <a:rPr lang="en-US" sz="2000" dirty="0">
                    <a:solidFill>
                      <a:schemeClr val="bg1"/>
                    </a:solidFill>
                    <a:cs typeface="Segoe UI Light" panose="020B0502040204020203" pitchFamily="34" charset="0"/>
                  </a:rPr>
                  <a:t>Cash Flow Loans</a:t>
                </a:r>
                <a:endParaRPr lang="en-IN" sz="2000" dirty="0">
                  <a:solidFill>
                    <a:schemeClr val="bg1"/>
                  </a:solidFill>
                  <a:cs typeface="Segoe UI Light" panose="020B0502040204020203" pitchFamily="34" charset="0"/>
                </a:endParaRPr>
              </a:p>
            </p:txBody>
          </p:sp>
          <p:sp>
            <p:nvSpPr>
              <p:cNvPr id="55" name="TextBox 54">
                <a:extLst>
                  <a:ext uri="{FF2B5EF4-FFF2-40B4-BE49-F238E27FC236}">
                    <a16:creationId xmlns:a16="http://schemas.microsoft.com/office/drawing/2014/main" id="{E5A6E498-F7C5-26E2-88D0-644B5B1A4633}"/>
                  </a:ext>
                </a:extLst>
              </p:cNvPr>
              <p:cNvSpPr txBox="1"/>
              <p:nvPr/>
            </p:nvSpPr>
            <p:spPr>
              <a:xfrm>
                <a:off x="2917482" y="2171131"/>
                <a:ext cx="2448272" cy="869149"/>
              </a:xfrm>
              <a:prstGeom prst="rect">
                <a:avLst/>
              </a:prstGeom>
              <a:grpFill/>
            </p:spPr>
            <p:txBody>
              <a:bodyPr wrap="square" lIns="0" rIns="0" rtlCol="0" anchor="t">
                <a:spAutoFit/>
              </a:bodyPr>
              <a:lstStyle/>
              <a:p>
                <a:pPr>
                  <a:lnSpc>
                    <a:spcPct val="90000"/>
                  </a:lnSpc>
                  <a:defRPr/>
                </a:pPr>
                <a:r>
                  <a:rPr lang="en-US" sz="1400" kern="0" dirty="0">
                    <a:solidFill>
                      <a:schemeClr val="bg1"/>
                    </a:solidFill>
                    <a:ea typeface="Open Sans" panose="020B0606030504020204" pitchFamily="34" charset="0"/>
                    <a:cs typeface="Open Sans" panose="020B0606030504020204" pitchFamily="34" charset="0"/>
                  </a:rPr>
                  <a:t>NCEM given $250 million to, among other things, provide cash flow loans to local governments &amp; state agencies</a:t>
                </a:r>
              </a:p>
            </p:txBody>
          </p:sp>
        </p:grpSp>
      </p:grpSp>
      <p:grpSp>
        <p:nvGrpSpPr>
          <p:cNvPr id="10" name="Group 9">
            <a:extLst>
              <a:ext uri="{FF2B5EF4-FFF2-40B4-BE49-F238E27FC236}">
                <a16:creationId xmlns:a16="http://schemas.microsoft.com/office/drawing/2014/main" id="{E346EC19-B88D-43A8-B6DD-4D188A8932D1}"/>
              </a:ext>
            </a:extLst>
          </p:cNvPr>
          <p:cNvGrpSpPr/>
          <p:nvPr/>
        </p:nvGrpSpPr>
        <p:grpSpPr>
          <a:xfrm>
            <a:off x="606622" y="5065039"/>
            <a:ext cx="4620875" cy="1479919"/>
            <a:chOff x="609441" y="4695104"/>
            <a:chExt cx="4620875" cy="1479919"/>
          </a:xfrm>
          <a:solidFill>
            <a:schemeClr val="accent3"/>
          </a:solidFill>
          <a:effectLst>
            <a:outerShdw blurRad="50800" dist="38100" dir="8100000" algn="tr" rotWithShape="0">
              <a:prstClr val="black">
                <a:alpha val="40000"/>
              </a:prstClr>
            </a:outerShdw>
          </a:effectLst>
        </p:grpSpPr>
        <p:sp>
          <p:nvSpPr>
            <p:cNvPr id="25" name="Rectangle: Rounded Corners 24">
              <a:extLst>
                <a:ext uri="{FF2B5EF4-FFF2-40B4-BE49-F238E27FC236}">
                  <a16:creationId xmlns:a16="http://schemas.microsoft.com/office/drawing/2014/main" id="{5071F16D-D29E-5F66-EBB0-907E417B6CC1}"/>
                </a:ext>
              </a:extLst>
            </p:cNvPr>
            <p:cNvSpPr/>
            <p:nvPr/>
          </p:nvSpPr>
          <p:spPr>
            <a:xfrm>
              <a:off x="609441" y="4695104"/>
              <a:ext cx="4620875" cy="1479919"/>
            </a:xfrm>
            <a:prstGeom prst="roundRect">
              <a:avLst>
                <a:gd name="adj" fmla="val 90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8" name="Group 57">
              <a:extLst>
                <a:ext uri="{FF2B5EF4-FFF2-40B4-BE49-F238E27FC236}">
                  <a16:creationId xmlns:a16="http://schemas.microsoft.com/office/drawing/2014/main" id="{A9B3EE1F-6935-8147-E12D-582EE3689108}"/>
                </a:ext>
              </a:extLst>
            </p:cNvPr>
            <p:cNvGrpSpPr/>
            <p:nvPr/>
          </p:nvGrpSpPr>
          <p:grpSpPr>
            <a:xfrm>
              <a:off x="2277988" y="4764478"/>
              <a:ext cx="2833027" cy="1397607"/>
              <a:chOff x="2277988" y="1711410"/>
              <a:chExt cx="2833027" cy="1397607"/>
            </a:xfrm>
            <a:grpFill/>
          </p:grpSpPr>
          <p:sp>
            <p:nvSpPr>
              <p:cNvPr id="59" name="TextBox 58">
                <a:extLst>
                  <a:ext uri="{FF2B5EF4-FFF2-40B4-BE49-F238E27FC236}">
                    <a16:creationId xmlns:a16="http://schemas.microsoft.com/office/drawing/2014/main" id="{66900D7D-84CF-A9D1-A6EB-FFD9C1BD261A}"/>
                  </a:ext>
                </a:extLst>
              </p:cNvPr>
              <p:cNvSpPr txBox="1"/>
              <p:nvPr/>
            </p:nvSpPr>
            <p:spPr>
              <a:xfrm>
                <a:off x="2277988" y="1711410"/>
                <a:ext cx="2448272" cy="307777"/>
              </a:xfrm>
              <a:prstGeom prst="rect">
                <a:avLst/>
              </a:prstGeom>
              <a:grpFill/>
            </p:spPr>
            <p:txBody>
              <a:bodyPr wrap="square" lIns="0" tIns="0" rIns="0" bIns="0" rtlCol="0" anchor="b">
                <a:spAutoFit/>
              </a:bodyPr>
              <a:lstStyle/>
              <a:p>
                <a:r>
                  <a:rPr lang="en-US" sz="2000" dirty="0">
                    <a:solidFill>
                      <a:schemeClr val="bg1"/>
                    </a:solidFill>
                    <a:cs typeface="Segoe UI Light" panose="020B0502040204020203" pitchFamily="34" charset="0"/>
                  </a:rPr>
                  <a:t>Elections</a:t>
                </a:r>
                <a:endParaRPr lang="en-IN" sz="2000" dirty="0">
                  <a:solidFill>
                    <a:schemeClr val="bg1"/>
                  </a:solidFill>
                  <a:cs typeface="Segoe UI Light" panose="020B0502040204020203" pitchFamily="34" charset="0"/>
                </a:endParaRPr>
              </a:p>
            </p:txBody>
          </p:sp>
          <p:sp>
            <p:nvSpPr>
              <p:cNvPr id="60" name="TextBox 59">
                <a:extLst>
                  <a:ext uri="{FF2B5EF4-FFF2-40B4-BE49-F238E27FC236}">
                    <a16:creationId xmlns:a16="http://schemas.microsoft.com/office/drawing/2014/main" id="{51A6CF19-45E9-1495-4357-8FE6A262D4FB}"/>
                  </a:ext>
                </a:extLst>
              </p:cNvPr>
              <p:cNvSpPr txBox="1"/>
              <p:nvPr/>
            </p:nvSpPr>
            <p:spPr>
              <a:xfrm>
                <a:off x="2277988" y="2045969"/>
                <a:ext cx="2833027" cy="1063048"/>
              </a:xfrm>
              <a:prstGeom prst="rect">
                <a:avLst/>
              </a:prstGeom>
              <a:grpFill/>
            </p:spPr>
            <p:txBody>
              <a:bodyPr wrap="square" lIns="0" rIns="0" rtlCol="0" anchor="t">
                <a:spAutoFit/>
              </a:bodyPr>
              <a:lstStyle/>
              <a:p>
                <a:pPr>
                  <a:lnSpc>
                    <a:spcPct val="90000"/>
                  </a:lnSpc>
                  <a:defRPr/>
                </a:pPr>
                <a:r>
                  <a:rPr lang="en-US" sz="1400" kern="0" dirty="0">
                    <a:solidFill>
                      <a:schemeClr val="bg1"/>
                    </a:solidFill>
                    <a:ea typeface="Open Sans" panose="020B0606030504020204" pitchFamily="34" charset="0"/>
                    <a:cs typeface="Open Sans" panose="020B0606030504020204" pitchFamily="34" charset="0"/>
                  </a:rPr>
                  <a:t>State Bd. Of Elections given $5 million to assist county boards with technology, printing, emergency communication systems, temporary staff, mobile voting</a:t>
                </a:r>
              </a:p>
            </p:txBody>
          </p:sp>
        </p:grpSp>
      </p:grpSp>
      <p:sp>
        <p:nvSpPr>
          <p:cNvPr id="26" name="Footer Placeholder 2">
            <a:extLst>
              <a:ext uri="{FF2B5EF4-FFF2-40B4-BE49-F238E27FC236}">
                <a16:creationId xmlns:a16="http://schemas.microsoft.com/office/drawing/2014/main" id="{5747AD75-D6EC-2AD9-78CA-D09C403EE8BF}"/>
              </a:ext>
            </a:extLst>
          </p:cNvPr>
          <p:cNvSpPr>
            <a:spLocks noGrp="1"/>
          </p:cNvSpPr>
          <p:nvPr>
            <p:ph type="ftr" sz="quarter" idx="11"/>
          </p:nvPr>
        </p:nvSpPr>
        <p:spPr>
          <a:xfrm>
            <a:off x="611030" y="358052"/>
            <a:ext cx="3859795" cy="365125"/>
          </a:xfrm>
        </p:spPr>
        <p:txBody>
          <a:bodyPr/>
          <a:lstStyle/>
          <a:p>
            <a:pPr algn="l"/>
            <a:r>
              <a:rPr lang="en-US" sz="2400" dirty="0"/>
              <a:t>State Aid</a:t>
            </a:r>
          </a:p>
        </p:txBody>
      </p:sp>
      <p:sp>
        <p:nvSpPr>
          <p:cNvPr id="12" name="Title 11">
            <a:extLst>
              <a:ext uri="{FF2B5EF4-FFF2-40B4-BE49-F238E27FC236}">
                <a16:creationId xmlns:a16="http://schemas.microsoft.com/office/drawing/2014/main" id="{EE72CD42-B2E8-CF2B-1AFF-05602D17FCF8}"/>
              </a:ext>
            </a:extLst>
          </p:cNvPr>
          <p:cNvSpPr>
            <a:spLocks noGrp="1"/>
          </p:cNvSpPr>
          <p:nvPr>
            <p:ph type="title"/>
          </p:nvPr>
        </p:nvSpPr>
        <p:spPr>
          <a:xfrm>
            <a:off x="606623" y="413448"/>
            <a:ext cx="10515600" cy="1325563"/>
          </a:xfrm>
        </p:spPr>
        <p:txBody>
          <a:bodyPr/>
          <a:lstStyle/>
          <a:p>
            <a:r>
              <a:rPr lang="en-US" dirty="0"/>
              <a:t>HB 149: State Disaster Relief Law (1)</a:t>
            </a:r>
          </a:p>
        </p:txBody>
      </p:sp>
      <p:pic>
        <p:nvPicPr>
          <p:cNvPr id="3" name="Graphic 2" descr="Loan with solid fill">
            <a:extLst>
              <a:ext uri="{FF2B5EF4-FFF2-40B4-BE49-F238E27FC236}">
                <a16:creationId xmlns:a16="http://schemas.microsoft.com/office/drawing/2014/main" id="{476BCE6B-A001-E69C-59AB-B6539747E8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3548" y="1751514"/>
            <a:ext cx="914400" cy="914400"/>
          </a:xfrm>
          <a:prstGeom prst="rect">
            <a:avLst/>
          </a:prstGeom>
        </p:spPr>
      </p:pic>
      <p:sp>
        <p:nvSpPr>
          <p:cNvPr id="14" name="TextBox 13">
            <a:extLst>
              <a:ext uri="{FF2B5EF4-FFF2-40B4-BE49-F238E27FC236}">
                <a16:creationId xmlns:a16="http://schemas.microsoft.com/office/drawing/2014/main" id="{3BCD2A07-1A3A-21EE-C417-6C1AFA641DE8}"/>
              </a:ext>
            </a:extLst>
          </p:cNvPr>
          <p:cNvSpPr txBox="1"/>
          <p:nvPr/>
        </p:nvSpPr>
        <p:spPr>
          <a:xfrm>
            <a:off x="7442632" y="3039268"/>
            <a:ext cx="3911168" cy="1569660"/>
          </a:xfrm>
          <a:prstGeom prst="rect">
            <a:avLst/>
          </a:prstGeom>
          <a:noFill/>
        </p:spPr>
        <p:txBody>
          <a:bodyPr wrap="square" lIns="0" rIns="0" rtlCol="0" anchor="b">
            <a:spAutoFit/>
          </a:bodyPr>
          <a:lstStyle/>
          <a:p>
            <a:pPr>
              <a:defRPr/>
            </a:pPr>
            <a:r>
              <a:rPr lang="en-US" sz="4800" b="1" kern="0" dirty="0">
                <a:solidFill>
                  <a:schemeClr val="accent1"/>
                </a:solidFill>
                <a:ea typeface="Open Sans" panose="020B0606030504020204" pitchFamily="34" charset="0"/>
                <a:cs typeface="Open Sans" panose="020B0606030504020204" pitchFamily="34" charset="0"/>
              </a:rPr>
              <a:t>Aid for Local Governments</a:t>
            </a:r>
          </a:p>
        </p:txBody>
      </p:sp>
      <p:pic>
        <p:nvPicPr>
          <p:cNvPr id="16" name="Graphic 15" descr="Questions with solid fill">
            <a:extLst>
              <a:ext uri="{FF2B5EF4-FFF2-40B4-BE49-F238E27FC236}">
                <a16:creationId xmlns:a16="http://schemas.microsoft.com/office/drawing/2014/main" id="{628277B6-4050-80BF-7EA6-7D74B6D458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7791" y="3557377"/>
            <a:ext cx="914400" cy="914400"/>
          </a:xfrm>
          <a:prstGeom prst="rect">
            <a:avLst/>
          </a:prstGeom>
        </p:spPr>
      </p:pic>
      <p:pic>
        <p:nvPicPr>
          <p:cNvPr id="18" name="Graphic 17" descr="Checkmark with solid fill">
            <a:extLst>
              <a:ext uri="{FF2B5EF4-FFF2-40B4-BE49-F238E27FC236}">
                <a16:creationId xmlns:a16="http://schemas.microsoft.com/office/drawing/2014/main" id="{A22328E5-397D-2FA9-F6CB-B553CEE701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3548" y="5288301"/>
            <a:ext cx="914400" cy="914400"/>
          </a:xfrm>
          <a:prstGeom prst="rect">
            <a:avLst/>
          </a:prstGeom>
        </p:spPr>
      </p:pic>
      <p:sp>
        <p:nvSpPr>
          <p:cNvPr id="2" name="Rectangle 1">
            <a:extLst>
              <a:ext uri="{FF2B5EF4-FFF2-40B4-BE49-F238E27FC236}">
                <a16:creationId xmlns:a16="http://schemas.microsoft.com/office/drawing/2014/main" id="{4AF6A469-82C5-2EDF-1CDD-7FD6A30ACE9A}"/>
              </a:ext>
            </a:extLst>
          </p:cNvPr>
          <p:cNvSpPr/>
          <p:nvPr/>
        </p:nvSpPr>
        <p:spPr>
          <a:xfrm>
            <a:off x="10633710" y="175213"/>
            <a:ext cx="1440180" cy="113874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Helene</a:t>
            </a:r>
          </a:p>
          <a:p>
            <a:pPr algn="ctr"/>
            <a:r>
              <a:rPr lang="en-US" sz="2800" dirty="0"/>
              <a:t>PTC8</a:t>
            </a:r>
          </a:p>
        </p:txBody>
      </p:sp>
    </p:spTree>
    <p:extLst>
      <p:ext uri="{BB962C8B-B14F-4D97-AF65-F5344CB8AC3E}">
        <p14:creationId xmlns:p14="http://schemas.microsoft.com/office/powerpoint/2010/main" val="40616879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1F830-98E7-098E-0B95-7514BC9055B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57702C-90DB-A187-4E3E-B6F4F4491BDC}"/>
              </a:ext>
            </a:extLst>
          </p:cNvPr>
          <p:cNvSpPr>
            <a:spLocks noGrp="1"/>
          </p:cNvSpPr>
          <p:nvPr>
            <p:ph type="sldNum" sz="quarter" idx="12"/>
          </p:nvPr>
        </p:nvSpPr>
        <p:spPr/>
        <p:txBody>
          <a:bodyPr/>
          <a:lstStyle/>
          <a:p>
            <a:fld id="{96E69268-9C8B-4EBF-A9EE-DC5DC2D48DC3}" type="slidenum">
              <a:rPr lang="en-US" smtClean="0"/>
              <a:pPr/>
              <a:t>15</a:t>
            </a:fld>
            <a:endParaRPr lang="en-US" dirty="0"/>
          </a:p>
        </p:txBody>
      </p:sp>
      <p:grpSp>
        <p:nvGrpSpPr>
          <p:cNvPr id="7" name="Group 6">
            <a:extLst>
              <a:ext uri="{FF2B5EF4-FFF2-40B4-BE49-F238E27FC236}">
                <a16:creationId xmlns:a16="http://schemas.microsoft.com/office/drawing/2014/main" id="{476DA239-40CC-5B15-7311-75D49F4E08BE}"/>
              </a:ext>
            </a:extLst>
          </p:cNvPr>
          <p:cNvGrpSpPr/>
          <p:nvPr/>
        </p:nvGrpSpPr>
        <p:grpSpPr>
          <a:xfrm>
            <a:off x="623605" y="3133541"/>
            <a:ext cx="4620875" cy="1818217"/>
            <a:chOff x="1261919" y="1629058"/>
            <a:chExt cx="4620875" cy="1818217"/>
          </a:xfrm>
          <a:effectLst>
            <a:outerShdw blurRad="50800" dist="38100" dir="8100000" algn="tr" rotWithShape="0">
              <a:prstClr val="black">
                <a:alpha val="40000"/>
              </a:prstClr>
            </a:outerShdw>
          </a:effectLst>
        </p:grpSpPr>
        <p:sp>
          <p:nvSpPr>
            <p:cNvPr id="5" name="Rectangle: Rounded Corners 4">
              <a:extLst>
                <a:ext uri="{FF2B5EF4-FFF2-40B4-BE49-F238E27FC236}">
                  <a16:creationId xmlns:a16="http://schemas.microsoft.com/office/drawing/2014/main" id="{C48FD411-E506-F26B-22A6-E26A2002A79F}"/>
                </a:ext>
              </a:extLst>
            </p:cNvPr>
            <p:cNvSpPr/>
            <p:nvPr/>
          </p:nvSpPr>
          <p:spPr>
            <a:xfrm>
              <a:off x="1261919" y="1629058"/>
              <a:ext cx="4620875" cy="1818217"/>
            </a:xfrm>
            <a:prstGeom prst="roundRect">
              <a:avLst>
                <a:gd name="adj" fmla="val 90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1" name="Group 10">
              <a:extLst>
                <a:ext uri="{FF2B5EF4-FFF2-40B4-BE49-F238E27FC236}">
                  <a16:creationId xmlns:a16="http://schemas.microsoft.com/office/drawing/2014/main" id="{144F3322-DAAE-0CC2-B12F-8A559F365ECE}"/>
                </a:ext>
              </a:extLst>
            </p:cNvPr>
            <p:cNvGrpSpPr/>
            <p:nvPr/>
          </p:nvGrpSpPr>
          <p:grpSpPr>
            <a:xfrm>
              <a:off x="2845331" y="1979870"/>
              <a:ext cx="2796451" cy="858115"/>
              <a:chOff x="2845331" y="1997380"/>
              <a:chExt cx="2796451" cy="858115"/>
            </a:xfrm>
          </p:grpSpPr>
          <p:sp>
            <p:nvSpPr>
              <p:cNvPr id="37" name="TextBox 36">
                <a:extLst>
                  <a:ext uri="{FF2B5EF4-FFF2-40B4-BE49-F238E27FC236}">
                    <a16:creationId xmlns:a16="http://schemas.microsoft.com/office/drawing/2014/main" id="{7BA87EA9-2091-4D69-6A86-46784E379DA7}"/>
                  </a:ext>
                </a:extLst>
              </p:cNvPr>
              <p:cNvSpPr txBox="1"/>
              <p:nvPr/>
            </p:nvSpPr>
            <p:spPr>
              <a:xfrm>
                <a:off x="2845331" y="1997380"/>
                <a:ext cx="2664475" cy="307777"/>
              </a:xfrm>
              <a:prstGeom prst="rect">
                <a:avLst/>
              </a:prstGeom>
              <a:noFill/>
            </p:spPr>
            <p:txBody>
              <a:bodyPr wrap="square" lIns="0" tIns="0" rIns="0" bIns="0" rtlCol="0" anchor="b">
                <a:spAutoFit/>
              </a:bodyPr>
              <a:lstStyle/>
              <a:p>
                <a:r>
                  <a:rPr lang="en-US" sz="2000" dirty="0">
                    <a:solidFill>
                      <a:schemeClr val="bg1"/>
                    </a:solidFill>
                    <a:cs typeface="Segoe UI Light" panose="020B0502040204020203" pitchFamily="34" charset="0"/>
                  </a:rPr>
                  <a:t>Teacher Pay</a:t>
                </a:r>
                <a:endParaRPr lang="en-IN" sz="2000" dirty="0">
                  <a:solidFill>
                    <a:schemeClr val="bg1"/>
                  </a:solidFill>
                  <a:cs typeface="Segoe UI Light" panose="020B0502040204020203" pitchFamily="34" charset="0"/>
                </a:endParaRPr>
              </a:p>
            </p:txBody>
          </p:sp>
          <p:sp>
            <p:nvSpPr>
              <p:cNvPr id="38" name="TextBox 37">
                <a:extLst>
                  <a:ext uri="{FF2B5EF4-FFF2-40B4-BE49-F238E27FC236}">
                    <a16:creationId xmlns:a16="http://schemas.microsoft.com/office/drawing/2014/main" id="{56ED1789-2C08-C006-2599-4B0512E0A641}"/>
                  </a:ext>
                </a:extLst>
              </p:cNvPr>
              <p:cNvSpPr txBox="1"/>
              <p:nvPr/>
            </p:nvSpPr>
            <p:spPr>
              <a:xfrm>
                <a:off x="2845331" y="2374145"/>
                <a:ext cx="2796451" cy="481350"/>
              </a:xfrm>
              <a:prstGeom prst="rect">
                <a:avLst/>
              </a:prstGeom>
              <a:noFill/>
            </p:spPr>
            <p:txBody>
              <a:bodyPr wrap="square" lIns="0" rIns="0" rtlCol="0" anchor="t">
                <a:spAutoFit/>
              </a:bodyPr>
              <a:lstStyle/>
              <a:p>
                <a:pPr>
                  <a:lnSpc>
                    <a:spcPct val="90000"/>
                  </a:lnSpc>
                  <a:defRPr/>
                </a:pPr>
                <a:r>
                  <a:rPr lang="en-US" sz="1400" kern="0" dirty="0">
                    <a:solidFill>
                      <a:schemeClr val="bg1"/>
                    </a:solidFill>
                    <a:ea typeface="Open Sans" panose="020B0606030504020204" pitchFamily="34" charset="0"/>
                    <a:cs typeface="Open Sans" panose="020B0606030504020204" pitchFamily="34" charset="0"/>
                  </a:rPr>
                  <a:t>Teachers will be paid regular salary for days missed due to hurricane</a:t>
                </a:r>
              </a:p>
            </p:txBody>
          </p:sp>
        </p:grpSp>
      </p:grpSp>
      <p:grpSp>
        <p:nvGrpSpPr>
          <p:cNvPr id="9" name="Group 8">
            <a:extLst>
              <a:ext uri="{FF2B5EF4-FFF2-40B4-BE49-F238E27FC236}">
                <a16:creationId xmlns:a16="http://schemas.microsoft.com/office/drawing/2014/main" id="{CF272E2D-9315-20A3-114B-8BD7416F1DF0}"/>
              </a:ext>
            </a:extLst>
          </p:cNvPr>
          <p:cNvGrpSpPr/>
          <p:nvPr/>
        </p:nvGrpSpPr>
        <p:grpSpPr>
          <a:xfrm>
            <a:off x="606623" y="1552188"/>
            <a:ext cx="4620875" cy="1479919"/>
            <a:chOff x="1248935" y="3168307"/>
            <a:chExt cx="4620875" cy="1479919"/>
          </a:xfrm>
          <a:solidFill>
            <a:schemeClr val="accent1"/>
          </a:solidFill>
          <a:effectLst>
            <a:outerShdw blurRad="50800" dist="38100" dir="8100000" algn="tr" rotWithShape="0">
              <a:prstClr val="black">
                <a:alpha val="40000"/>
              </a:prstClr>
            </a:outerShdw>
          </a:effectLst>
        </p:grpSpPr>
        <p:sp>
          <p:nvSpPr>
            <p:cNvPr id="24" name="Rectangle: Rounded Corners 23">
              <a:extLst>
                <a:ext uri="{FF2B5EF4-FFF2-40B4-BE49-F238E27FC236}">
                  <a16:creationId xmlns:a16="http://schemas.microsoft.com/office/drawing/2014/main" id="{5C083DA4-A1DE-DD3F-D7F2-A02B8247DC7F}"/>
                </a:ext>
              </a:extLst>
            </p:cNvPr>
            <p:cNvSpPr/>
            <p:nvPr/>
          </p:nvSpPr>
          <p:spPr>
            <a:xfrm>
              <a:off x="1248935" y="3168307"/>
              <a:ext cx="4620875" cy="1479919"/>
            </a:xfrm>
            <a:prstGeom prst="roundRect">
              <a:avLst>
                <a:gd name="adj" fmla="val 90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9" name="Group 48">
              <a:extLst>
                <a:ext uri="{FF2B5EF4-FFF2-40B4-BE49-F238E27FC236}">
                  <a16:creationId xmlns:a16="http://schemas.microsoft.com/office/drawing/2014/main" id="{52F75275-7D8D-7B59-063B-FDBF90CF42E3}"/>
                </a:ext>
              </a:extLst>
            </p:cNvPr>
            <p:cNvGrpSpPr/>
            <p:nvPr/>
          </p:nvGrpSpPr>
          <p:grpSpPr>
            <a:xfrm>
              <a:off x="2917482" y="3310972"/>
              <a:ext cx="2448272" cy="814132"/>
              <a:chOff x="2917482" y="1838349"/>
              <a:chExt cx="2448272" cy="814132"/>
            </a:xfrm>
            <a:grpFill/>
          </p:grpSpPr>
          <p:sp>
            <p:nvSpPr>
              <p:cNvPr id="52" name="TextBox 51">
                <a:extLst>
                  <a:ext uri="{FF2B5EF4-FFF2-40B4-BE49-F238E27FC236}">
                    <a16:creationId xmlns:a16="http://schemas.microsoft.com/office/drawing/2014/main" id="{2B865546-2906-30DD-DC03-27EF28426EE3}"/>
                  </a:ext>
                </a:extLst>
              </p:cNvPr>
              <p:cNvSpPr txBox="1"/>
              <p:nvPr/>
            </p:nvSpPr>
            <p:spPr>
              <a:xfrm>
                <a:off x="2917482" y="1838349"/>
                <a:ext cx="2448272" cy="307777"/>
              </a:xfrm>
              <a:prstGeom prst="rect">
                <a:avLst/>
              </a:prstGeom>
              <a:grpFill/>
            </p:spPr>
            <p:txBody>
              <a:bodyPr wrap="square" lIns="0" tIns="0" rIns="0" bIns="0" rtlCol="0" anchor="b">
                <a:spAutoFit/>
              </a:bodyPr>
              <a:lstStyle/>
              <a:p>
                <a:r>
                  <a:rPr lang="en-US" sz="2000" dirty="0">
                    <a:solidFill>
                      <a:schemeClr val="bg1"/>
                    </a:solidFill>
                    <a:cs typeface="Segoe UI Light" panose="020B0502040204020203" pitchFamily="34" charset="0"/>
                  </a:rPr>
                  <a:t>Nutrition Staff</a:t>
                </a:r>
                <a:endParaRPr lang="en-IN" sz="2000" dirty="0">
                  <a:solidFill>
                    <a:schemeClr val="bg1"/>
                  </a:solidFill>
                  <a:cs typeface="Segoe UI Light" panose="020B0502040204020203" pitchFamily="34" charset="0"/>
                </a:endParaRPr>
              </a:p>
            </p:txBody>
          </p:sp>
          <p:sp>
            <p:nvSpPr>
              <p:cNvPr id="55" name="TextBox 54">
                <a:extLst>
                  <a:ext uri="{FF2B5EF4-FFF2-40B4-BE49-F238E27FC236}">
                    <a16:creationId xmlns:a16="http://schemas.microsoft.com/office/drawing/2014/main" id="{8142E890-305A-E99C-E0D3-8AAB16042823}"/>
                  </a:ext>
                </a:extLst>
              </p:cNvPr>
              <p:cNvSpPr txBox="1"/>
              <p:nvPr/>
            </p:nvSpPr>
            <p:spPr>
              <a:xfrm>
                <a:off x="2917482" y="2171131"/>
                <a:ext cx="2448272" cy="481350"/>
              </a:xfrm>
              <a:prstGeom prst="rect">
                <a:avLst/>
              </a:prstGeom>
              <a:grpFill/>
            </p:spPr>
            <p:txBody>
              <a:bodyPr wrap="square" lIns="0" rIns="0" rtlCol="0" anchor="t">
                <a:spAutoFit/>
              </a:bodyPr>
              <a:lstStyle/>
              <a:p>
                <a:pPr>
                  <a:lnSpc>
                    <a:spcPct val="90000"/>
                  </a:lnSpc>
                  <a:defRPr/>
                </a:pPr>
                <a:r>
                  <a:rPr lang="en-US" sz="1400" kern="0" dirty="0">
                    <a:solidFill>
                      <a:schemeClr val="bg1"/>
                    </a:solidFill>
                    <a:ea typeface="Open Sans" panose="020B0606030504020204" pitchFamily="34" charset="0"/>
                    <a:cs typeface="Open Sans" panose="020B0606030504020204" pitchFamily="34" charset="0"/>
                  </a:rPr>
                  <a:t>NCDPI given $16m to cover school nutrition employees</a:t>
                </a:r>
              </a:p>
            </p:txBody>
          </p:sp>
        </p:grpSp>
      </p:grpSp>
      <p:sp>
        <p:nvSpPr>
          <p:cNvPr id="26" name="Footer Placeholder 2">
            <a:extLst>
              <a:ext uri="{FF2B5EF4-FFF2-40B4-BE49-F238E27FC236}">
                <a16:creationId xmlns:a16="http://schemas.microsoft.com/office/drawing/2014/main" id="{FDD0F76B-1896-2FE3-B128-F0403A2B9009}"/>
              </a:ext>
            </a:extLst>
          </p:cNvPr>
          <p:cNvSpPr>
            <a:spLocks noGrp="1"/>
          </p:cNvSpPr>
          <p:nvPr>
            <p:ph type="ftr" sz="quarter" idx="11"/>
          </p:nvPr>
        </p:nvSpPr>
        <p:spPr>
          <a:xfrm>
            <a:off x="611030" y="358052"/>
            <a:ext cx="3859795" cy="365125"/>
          </a:xfrm>
        </p:spPr>
        <p:txBody>
          <a:bodyPr/>
          <a:lstStyle/>
          <a:p>
            <a:pPr algn="l"/>
            <a:r>
              <a:rPr lang="en-US" sz="2400" dirty="0"/>
              <a:t>State Aid</a:t>
            </a:r>
          </a:p>
        </p:txBody>
      </p:sp>
      <p:sp>
        <p:nvSpPr>
          <p:cNvPr id="12" name="Title 11">
            <a:extLst>
              <a:ext uri="{FF2B5EF4-FFF2-40B4-BE49-F238E27FC236}">
                <a16:creationId xmlns:a16="http://schemas.microsoft.com/office/drawing/2014/main" id="{097BA6E8-7388-6C47-7DA7-17B0C0135647}"/>
              </a:ext>
            </a:extLst>
          </p:cNvPr>
          <p:cNvSpPr>
            <a:spLocks noGrp="1"/>
          </p:cNvSpPr>
          <p:nvPr>
            <p:ph type="title"/>
          </p:nvPr>
        </p:nvSpPr>
        <p:spPr>
          <a:xfrm>
            <a:off x="606623" y="413448"/>
            <a:ext cx="10515600" cy="1325563"/>
          </a:xfrm>
        </p:spPr>
        <p:txBody>
          <a:bodyPr/>
          <a:lstStyle/>
          <a:p>
            <a:r>
              <a:rPr lang="en-US" dirty="0"/>
              <a:t>HB 149: State Disaster Relief Law (1)</a:t>
            </a:r>
          </a:p>
        </p:txBody>
      </p:sp>
      <p:sp>
        <p:nvSpPr>
          <p:cNvPr id="14" name="TextBox 13">
            <a:extLst>
              <a:ext uri="{FF2B5EF4-FFF2-40B4-BE49-F238E27FC236}">
                <a16:creationId xmlns:a16="http://schemas.microsoft.com/office/drawing/2014/main" id="{36030862-1E3B-69AA-ECB7-431321FD48B6}"/>
              </a:ext>
            </a:extLst>
          </p:cNvPr>
          <p:cNvSpPr txBox="1"/>
          <p:nvPr/>
        </p:nvSpPr>
        <p:spPr>
          <a:xfrm>
            <a:off x="7442632" y="3557377"/>
            <a:ext cx="4513148" cy="830997"/>
          </a:xfrm>
          <a:prstGeom prst="rect">
            <a:avLst/>
          </a:prstGeom>
          <a:noFill/>
        </p:spPr>
        <p:txBody>
          <a:bodyPr wrap="square" lIns="0" rIns="0" rtlCol="0" anchor="b">
            <a:spAutoFit/>
          </a:bodyPr>
          <a:lstStyle/>
          <a:p>
            <a:pPr>
              <a:defRPr/>
            </a:pPr>
            <a:r>
              <a:rPr lang="en-US" sz="4800" b="1" kern="0" dirty="0">
                <a:solidFill>
                  <a:schemeClr val="accent1"/>
                </a:solidFill>
                <a:ea typeface="Open Sans" panose="020B0606030504020204" pitchFamily="34" charset="0"/>
                <a:cs typeface="Open Sans" panose="020B0606030504020204" pitchFamily="34" charset="0"/>
              </a:rPr>
              <a:t>Aid for Schools</a:t>
            </a:r>
          </a:p>
        </p:txBody>
      </p:sp>
      <p:sp>
        <p:nvSpPr>
          <p:cNvPr id="2" name="Rectangle 1">
            <a:extLst>
              <a:ext uri="{FF2B5EF4-FFF2-40B4-BE49-F238E27FC236}">
                <a16:creationId xmlns:a16="http://schemas.microsoft.com/office/drawing/2014/main" id="{2264F04D-F061-FAC3-13EF-D160F6A50B74}"/>
              </a:ext>
            </a:extLst>
          </p:cNvPr>
          <p:cNvSpPr/>
          <p:nvPr/>
        </p:nvSpPr>
        <p:spPr>
          <a:xfrm>
            <a:off x="10633710" y="175213"/>
            <a:ext cx="1440180" cy="113874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Helene</a:t>
            </a:r>
          </a:p>
          <a:p>
            <a:pPr algn="ctr"/>
            <a:r>
              <a:rPr lang="en-US" sz="2800" dirty="0"/>
              <a:t>PTC8</a:t>
            </a:r>
          </a:p>
        </p:txBody>
      </p:sp>
      <p:pic>
        <p:nvPicPr>
          <p:cNvPr id="20" name="Graphic 19" descr="Covered plate with solid fill">
            <a:extLst>
              <a:ext uri="{FF2B5EF4-FFF2-40B4-BE49-F238E27FC236}">
                <a16:creationId xmlns:a16="http://schemas.microsoft.com/office/drawing/2014/main" id="{34C8144C-F43E-6E89-A755-E7F159AA3D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8819" y="1653622"/>
            <a:ext cx="914400" cy="914400"/>
          </a:xfrm>
          <a:prstGeom prst="rect">
            <a:avLst/>
          </a:prstGeom>
        </p:spPr>
      </p:pic>
      <p:pic>
        <p:nvPicPr>
          <p:cNvPr id="22" name="Graphic 21" descr="Professor female with solid fill">
            <a:extLst>
              <a:ext uri="{FF2B5EF4-FFF2-40B4-BE49-F238E27FC236}">
                <a16:creationId xmlns:a16="http://schemas.microsoft.com/office/drawing/2014/main" id="{70E52137-2926-5D0B-C607-8C3681F18D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1317" y="3359288"/>
            <a:ext cx="914400" cy="914400"/>
          </a:xfrm>
          <a:prstGeom prst="rect">
            <a:avLst/>
          </a:prstGeom>
        </p:spPr>
      </p:pic>
      <p:grpSp>
        <p:nvGrpSpPr>
          <p:cNvPr id="23" name="Group 22">
            <a:extLst>
              <a:ext uri="{FF2B5EF4-FFF2-40B4-BE49-F238E27FC236}">
                <a16:creationId xmlns:a16="http://schemas.microsoft.com/office/drawing/2014/main" id="{3141A5D3-73DF-FF9B-010D-E6EA21FBC58D}"/>
              </a:ext>
            </a:extLst>
          </p:cNvPr>
          <p:cNvGrpSpPr/>
          <p:nvPr/>
        </p:nvGrpSpPr>
        <p:grpSpPr>
          <a:xfrm>
            <a:off x="5375920" y="2364486"/>
            <a:ext cx="1918290" cy="3080739"/>
            <a:chOff x="5374332" y="2364485"/>
            <a:chExt cx="1918290" cy="3080739"/>
          </a:xfrm>
        </p:grpSpPr>
        <p:sp>
          <p:nvSpPr>
            <p:cNvPr id="27" name="Rectangle 5">
              <a:extLst>
                <a:ext uri="{FF2B5EF4-FFF2-40B4-BE49-F238E27FC236}">
                  <a16:creationId xmlns:a16="http://schemas.microsoft.com/office/drawing/2014/main" id="{CCC0A2EE-A830-A4FB-BD64-2B3158C79421}"/>
                </a:ext>
              </a:extLst>
            </p:cNvPr>
            <p:cNvSpPr/>
            <p:nvPr/>
          </p:nvSpPr>
          <p:spPr>
            <a:xfrm>
              <a:off x="5374332" y="2364485"/>
              <a:ext cx="1008112" cy="3080739"/>
            </a:xfrm>
            <a:custGeom>
              <a:avLst/>
              <a:gdLst>
                <a:gd name="connsiteX0" fmla="*/ 0 w 1008112"/>
                <a:gd name="connsiteY0" fmla="*/ 0 h 3152747"/>
                <a:gd name="connsiteX1" fmla="*/ 1008112 w 1008112"/>
                <a:gd name="connsiteY1" fmla="*/ 0 h 3152747"/>
                <a:gd name="connsiteX2" fmla="*/ 1008112 w 1008112"/>
                <a:gd name="connsiteY2" fmla="*/ 3152747 h 3152747"/>
                <a:gd name="connsiteX3" fmla="*/ 0 w 1008112"/>
                <a:gd name="connsiteY3" fmla="*/ 3152747 h 3152747"/>
                <a:gd name="connsiteX4" fmla="*/ 0 w 1008112"/>
                <a:gd name="connsiteY4" fmla="*/ 0 h 3152747"/>
                <a:gd name="connsiteX0" fmla="*/ 821 w 1008933"/>
                <a:gd name="connsiteY0" fmla="*/ 0 h 3152747"/>
                <a:gd name="connsiteX1" fmla="*/ 1008933 w 1008933"/>
                <a:gd name="connsiteY1" fmla="*/ 0 h 3152747"/>
                <a:gd name="connsiteX2" fmla="*/ 1008933 w 1008933"/>
                <a:gd name="connsiteY2" fmla="*/ 3152747 h 3152747"/>
                <a:gd name="connsiteX3" fmla="*/ 821 w 1008933"/>
                <a:gd name="connsiteY3" fmla="*/ 3152747 h 3152747"/>
                <a:gd name="connsiteX4" fmla="*/ 0 w 1008933"/>
                <a:gd name="connsiteY4" fmla="*/ 1586626 h 3152747"/>
                <a:gd name="connsiteX5" fmla="*/ 821 w 1008933"/>
                <a:gd name="connsiteY5" fmla="*/ 0 h 3152747"/>
                <a:gd name="connsiteX0" fmla="*/ 0 w 1008933"/>
                <a:gd name="connsiteY0" fmla="*/ 1586626 h 3152747"/>
                <a:gd name="connsiteX1" fmla="*/ 821 w 1008933"/>
                <a:gd name="connsiteY1" fmla="*/ 0 h 3152747"/>
                <a:gd name="connsiteX2" fmla="*/ 1008933 w 1008933"/>
                <a:gd name="connsiteY2" fmla="*/ 0 h 3152747"/>
                <a:gd name="connsiteX3" fmla="*/ 1008933 w 1008933"/>
                <a:gd name="connsiteY3" fmla="*/ 3152747 h 3152747"/>
                <a:gd name="connsiteX4" fmla="*/ 821 w 1008933"/>
                <a:gd name="connsiteY4" fmla="*/ 3152747 h 3152747"/>
                <a:gd name="connsiteX5" fmla="*/ 91440 w 1008933"/>
                <a:gd name="connsiteY5" fmla="*/ 1678066 h 3152747"/>
                <a:gd name="connsiteX0" fmla="*/ 0 w 1008933"/>
                <a:gd name="connsiteY0" fmla="*/ 1586626 h 3152747"/>
                <a:gd name="connsiteX1" fmla="*/ 821 w 1008933"/>
                <a:gd name="connsiteY1" fmla="*/ 0 h 3152747"/>
                <a:gd name="connsiteX2" fmla="*/ 1008933 w 1008933"/>
                <a:gd name="connsiteY2" fmla="*/ 0 h 3152747"/>
                <a:gd name="connsiteX3" fmla="*/ 1008933 w 1008933"/>
                <a:gd name="connsiteY3" fmla="*/ 3152747 h 3152747"/>
                <a:gd name="connsiteX4" fmla="*/ 821 w 1008933"/>
                <a:gd name="connsiteY4" fmla="*/ 3152747 h 3152747"/>
                <a:gd name="connsiteX0" fmla="*/ 0 w 1008112"/>
                <a:gd name="connsiteY0" fmla="*/ 0 h 3152747"/>
                <a:gd name="connsiteX1" fmla="*/ 1008112 w 1008112"/>
                <a:gd name="connsiteY1" fmla="*/ 0 h 3152747"/>
                <a:gd name="connsiteX2" fmla="*/ 1008112 w 1008112"/>
                <a:gd name="connsiteY2" fmla="*/ 3152747 h 3152747"/>
                <a:gd name="connsiteX3" fmla="*/ 0 w 1008112"/>
                <a:gd name="connsiteY3" fmla="*/ 3152747 h 3152747"/>
              </a:gdLst>
              <a:ahLst/>
              <a:cxnLst>
                <a:cxn ang="0">
                  <a:pos x="connsiteX0" y="connsiteY0"/>
                </a:cxn>
                <a:cxn ang="0">
                  <a:pos x="connsiteX1" y="connsiteY1"/>
                </a:cxn>
                <a:cxn ang="0">
                  <a:pos x="connsiteX2" y="connsiteY2"/>
                </a:cxn>
                <a:cxn ang="0">
                  <a:pos x="connsiteX3" y="connsiteY3"/>
                </a:cxn>
              </a:cxnLst>
              <a:rect l="l" t="t" r="r" b="b"/>
              <a:pathLst>
                <a:path w="1008112" h="3152747">
                  <a:moveTo>
                    <a:pt x="0" y="0"/>
                  </a:moveTo>
                  <a:lnTo>
                    <a:pt x="1008112" y="0"/>
                  </a:lnTo>
                  <a:lnTo>
                    <a:pt x="1008112" y="3152747"/>
                  </a:lnTo>
                  <a:lnTo>
                    <a:pt x="0" y="3152747"/>
                  </a:lnTo>
                </a:path>
              </a:pathLst>
            </a:custGeom>
            <a:noFill/>
            <a:ln w="53975">
              <a:gradFill>
                <a:gsLst>
                  <a:gs pos="0">
                    <a:schemeClr val="accent4"/>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8" name="Straight Connector 27">
              <a:extLst>
                <a:ext uri="{FF2B5EF4-FFF2-40B4-BE49-F238E27FC236}">
                  <a16:creationId xmlns:a16="http://schemas.microsoft.com/office/drawing/2014/main" id="{47DCBC0C-2666-9DB6-1145-BED1FAAB6B04}"/>
                </a:ext>
              </a:extLst>
            </p:cNvPr>
            <p:cNvCxnSpPr>
              <a:cxnSpLocks/>
            </p:cNvCxnSpPr>
            <p:nvPr/>
          </p:nvCxnSpPr>
          <p:spPr>
            <a:xfrm>
              <a:off x="5374332" y="3904854"/>
              <a:ext cx="1918290" cy="0"/>
            </a:xfrm>
            <a:prstGeom prst="line">
              <a:avLst/>
            </a:prstGeom>
            <a:ln w="53975">
              <a:gradFill>
                <a:gsLst>
                  <a:gs pos="0">
                    <a:schemeClr val="accent4"/>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1510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5590D-A75E-06EF-CD68-1FC2E22DE59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582309-4758-7B08-A811-1D9EACAB9A5C}"/>
              </a:ext>
            </a:extLst>
          </p:cNvPr>
          <p:cNvSpPr>
            <a:spLocks noGrp="1"/>
          </p:cNvSpPr>
          <p:nvPr>
            <p:ph type="sldNum" sz="quarter" idx="12"/>
          </p:nvPr>
        </p:nvSpPr>
        <p:spPr/>
        <p:txBody>
          <a:bodyPr/>
          <a:lstStyle/>
          <a:p>
            <a:fld id="{96E69268-9C8B-4EBF-A9EE-DC5DC2D48DC3}" type="slidenum">
              <a:rPr lang="en-US" smtClean="0"/>
              <a:pPr/>
              <a:t>16</a:t>
            </a:fld>
            <a:endParaRPr lang="en-US" dirty="0"/>
          </a:p>
        </p:txBody>
      </p:sp>
      <p:grpSp>
        <p:nvGrpSpPr>
          <p:cNvPr id="7" name="Group 6">
            <a:extLst>
              <a:ext uri="{FF2B5EF4-FFF2-40B4-BE49-F238E27FC236}">
                <a16:creationId xmlns:a16="http://schemas.microsoft.com/office/drawing/2014/main" id="{8FC50886-7073-27D2-8FAA-A397AFF2E829}"/>
              </a:ext>
            </a:extLst>
          </p:cNvPr>
          <p:cNvGrpSpPr/>
          <p:nvPr/>
        </p:nvGrpSpPr>
        <p:grpSpPr>
          <a:xfrm>
            <a:off x="623605" y="3133541"/>
            <a:ext cx="4620875" cy="1818217"/>
            <a:chOff x="1261919" y="1629058"/>
            <a:chExt cx="4620875" cy="1818217"/>
          </a:xfrm>
          <a:solidFill>
            <a:schemeClr val="accent1"/>
          </a:solidFill>
          <a:effectLst>
            <a:outerShdw blurRad="50800" dist="38100" dir="8100000" algn="tr" rotWithShape="0">
              <a:prstClr val="black">
                <a:alpha val="40000"/>
              </a:prstClr>
            </a:outerShdw>
          </a:effectLst>
        </p:grpSpPr>
        <p:sp>
          <p:nvSpPr>
            <p:cNvPr id="5" name="Rectangle: Rounded Corners 4">
              <a:extLst>
                <a:ext uri="{FF2B5EF4-FFF2-40B4-BE49-F238E27FC236}">
                  <a16:creationId xmlns:a16="http://schemas.microsoft.com/office/drawing/2014/main" id="{09918E87-8C65-5F31-4058-8B9976F72226}"/>
                </a:ext>
              </a:extLst>
            </p:cNvPr>
            <p:cNvSpPr/>
            <p:nvPr/>
          </p:nvSpPr>
          <p:spPr>
            <a:xfrm>
              <a:off x="1261919" y="1629058"/>
              <a:ext cx="4620875" cy="1818217"/>
            </a:xfrm>
            <a:prstGeom prst="roundRect">
              <a:avLst>
                <a:gd name="adj" fmla="val 90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1" name="Group 10">
              <a:extLst>
                <a:ext uri="{FF2B5EF4-FFF2-40B4-BE49-F238E27FC236}">
                  <a16:creationId xmlns:a16="http://schemas.microsoft.com/office/drawing/2014/main" id="{C2C2D710-64E7-8467-D2DF-916BD7F00C47}"/>
                </a:ext>
              </a:extLst>
            </p:cNvPr>
            <p:cNvGrpSpPr/>
            <p:nvPr/>
          </p:nvGrpSpPr>
          <p:grpSpPr>
            <a:xfrm>
              <a:off x="2845331" y="1979870"/>
              <a:ext cx="2796451" cy="858115"/>
              <a:chOff x="2845331" y="1997380"/>
              <a:chExt cx="2796451" cy="858115"/>
            </a:xfrm>
            <a:grpFill/>
          </p:grpSpPr>
          <p:sp>
            <p:nvSpPr>
              <p:cNvPr id="37" name="TextBox 36">
                <a:extLst>
                  <a:ext uri="{FF2B5EF4-FFF2-40B4-BE49-F238E27FC236}">
                    <a16:creationId xmlns:a16="http://schemas.microsoft.com/office/drawing/2014/main" id="{CC0CAF08-0D12-7D26-E03F-B3956CFC1DE8}"/>
                  </a:ext>
                </a:extLst>
              </p:cNvPr>
              <p:cNvSpPr txBox="1"/>
              <p:nvPr/>
            </p:nvSpPr>
            <p:spPr>
              <a:xfrm>
                <a:off x="2845331" y="1997380"/>
                <a:ext cx="2664475" cy="307777"/>
              </a:xfrm>
              <a:prstGeom prst="rect">
                <a:avLst/>
              </a:prstGeom>
              <a:grpFill/>
            </p:spPr>
            <p:txBody>
              <a:bodyPr wrap="square" lIns="0" tIns="0" rIns="0" bIns="0" rtlCol="0" anchor="b">
                <a:spAutoFit/>
              </a:bodyPr>
              <a:lstStyle/>
              <a:p>
                <a:r>
                  <a:rPr lang="en-US" sz="2000" dirty="0">
                    <a:solidFill>
                      <a:schemeClr val="bg1"/>
                    </a:solidFill>
                    <a:cs typeface="Segoe UI Light" panose="020B0502040204020203" pitchFamily="34" charset="0"/>
                  </a:rPr>
                  <a:t>Teacher Pay</a:t>
                </a:r>
                <a:endParaRPr lang="en-IN" sz="2000" dirty="0">
                  <a:solidFill>
                    <a:schemeClr val="bg1"/>
                  </a:solidFill>
                  <a:cs typeface="Segoe UI Light" panose="020B0502040204020203" pitchFamily="34" charset="0"/>
                </a:endParaRPr>
              </a:p>
            </p:txBody>
          </p:sp>
          <p:sp>
            <p:nvSpPr>
              <p:cNvPr id="38" name="TextBox 37">
                <a:extLst>
                  <a:ext uri="{FF2B5EF4-FFF2-40B4-BE49-F238E27FC236}">
                    <a16:creationId xmlns:a16="http://schemas.microsoft.com/office/drawing/2014/main" id="{6C4D487B-1D0E-185B-B352-5CF976A9937A}"/>
                  </a:ext>
                </a:extLst>
              </p:cNvPr>
              <p:cNvSpPr txBox="1"/>
              <p:nvPr/>
            </p:nvSpPr>
            <p:spPr>
              <a:xfrm>
                <a:off x="2845331" y="2374145"/>
                <a:ext cx="2796451" cy="481350"/>
              </a:xfrm>
              <a:prstGeom prst="rect">
                <a:avLst/>
              </a:prstGeom>
              <a:grpFill/>
            </p:spPr>
            <p:txBody>
              <a:bodyPr wrap="square" lIns="0" rIns="0" rtlCol="0" anchor="t">
                <a:spAutoFit/>
              </a:bodyPr>
              <a:lstStyle/>
              <a:p>
                <a:pPr>
                  <a:lnSpc>
                    <a:spcPct val="90000"/>
                  </a:lnSpc>
                  <a:defRPr/>
                </a:pPr>
                <a:r>
                  <a:rPr lang="en-US" sz="1400" kern="0" dirty="0">
                    <a:solidFill>
                      <a:schemeClr val="bg1"/>
                    </a:solidFill>
                    <a:ea typeface="Open Sans" panose="020B0606030504020204" pitchFamily="34" charset="0"/>
                    <a:cs typeface="Open Sans" panose="020B0606030504020204" pitchFamily="34" charset="0"/>
                  </a:rPr>
                  <a:t>Teachers will be paid regular salary for days missed due to hurricane</a:t>
                </a:r>
              </a:p>
            </p:txBody>
          </p:sp>
        </p:grpSp>
      </p:grpSp>
      <p:grpSp>
        <p:nvGrpSpPr>
          <p:cNvPr id="9" name="Group 8">
            <a:extLst>
              <a:ext uri="{FF2B5EF4-FFF2-40B4-BE49-F238E27FC236}">
                <a16:creationId xmlns:a16="http://schemas.microsoft.com/office/drawing/2014/main" id="{F9E05AA5-A413-56EA-8543-FE6ACF38F892}"/>
              </a:ext>
            </a:extLst>
          </p:cNvPr>
          <p:cNvGrpSpPr/>
          <p:nvPr/>
        </p:nvGrpSpPr>
        <p:grpSpPr>
          <a:xfrm>
            <a:off x="606623" y="1552188"/>
            <a:ext cx="4620875" cy="1479919"/>
            <a:chOff x="1248935" y="3168307"/>
            <a:chExt cx="4620875" cy="1479919"/>
          </a:xfrm>
          <a:solidFill>
            <a:schemeClr val="bg2"/>
          </a:solidFill>
          <a:effectLst>
            <a:outerShdw blurRad="50800" dist="38100" dir="8100000" algn="tr" rotWithShape="0">
              <a:prstClr val="black">
                <a:alpha val="40000"/>
              </a:prstClr>
            </a:outerShdw>
          </a:effectLst>
        </p:grpSpPr>
        <p:sp>
          <p:nvSpPr>
            <p:cNvPr id="24" name="Rectangle: Rounded Corners 23">
              <a:extLst>
                <a:ext uri="{FF2B5EF4-FFF2-40B4-BE49-F238E27FC236}">
                  <a16:creationId xmlns:a16="http://schemas.microsoft.com/office/drawing/2014/main" id="{1C213E8F-13D8-5B48-47E4-4A5B883EDC5B}"/>
                </a:ext>
              </a:extLst>
            </p:cNvPr>
            <p:cNvSpPr/>
            <p:nvPr/>
          </p:nvSpPr>
          <p:spPr>
            <a:xfrm>
              <a:off x="1248935" y="3168307"/>
              <a:ext cx="4620875" cy="1479919"/>
            </a:xfrm>
            <a:prstGeom prst="roundRect">
              <a:avLst>
                <a:gd name="adj" fmla="val 90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9" name="Group 48">
              <a:extLst>
                <a:ext uri="{FF2B5EF4-FFF2-40B4-BE49-F238E27FC236}">
                  <a16:creationId xmlns:a16="http://schemas.microsoft.com/office/drawing/2014/main" id="{45342477-EB49-BEE4-0844-6547179AE1AD}"/>
                </a:ext>
              </a:extLst>
            </p:cNvPr>
            <p:cNvGrpSpPr/>
            <p:nvPr/>
          </p:nvGrpSpPr>
          <p:grpSpPr>
            <a:xfrm>
              <a:off x="2917482" y="3310972"/>
              <a:ext cx="2448272" cy="814132"/>
              <a:chOff x="2917482" y="1838349"/>
              <a:chExt cx="2448272" cy="814132"/>
            </a:xfrm>
            <a:grpFill/>
          </p:grpSpPr>
          <p:sp>
            <p:nvSpPr>
              <p:cNvPr id="52" name="TextBox 51">
                <a:extLst>
                  <a:ext uri="{FF2B5EF4-FFF2-40B4-BE49-F238E27FC236}">
                    <a16:creationId xmlns:a16="http://schemas.microsoft.com/office/drawing/2014/main" id="{F017EEAC-6B40-3E95-2050-F03C6FAB4F10}"/>
                  </a:ext>
                </a:extLst>
              </p:cNvPr>
              <p:cNvSpPr txBox="1"/>
              <p:nvPr/>
            </p:nvSpPr>
            <p:spPr>
              <a:xfrm>
                <a:off x="2917482" y="1838349"/>
                <a:ext cx="2448272" cy="307777"/>
              </a:xfrm>
              <a:prstGeom prst="rect">
                <a:avLst/>
              </a:prstGeom>
              <a:grpFill/>
            </p:spPr>
            <p:txBody>
              <a:bodyPr wrap="square" lIns="0" tIns="0" rIns="0" bIns="0" rtlCol="0" anchor="b">
                <a:spAutoFit/>
              </a:bodyPr>
              <a:lstStyle/>
              <a:p>
                <a:r>
                  <a:rPr lang="en-US" sz="2000" dirty="0">
                    <a:solidFill>
                      <a:schemeClr val="bg1"/>
                    </a:solidFill>
                    <a:cs typeface="Segoe UI Light" panose="020B0502040204020203" pitchFamily="34" charset="0"/>
                  </a:rPr>
                  <a:t>Nutrition Staff</a:t>
                </a:r>
                <a:endParaRPr lang="en-IN" sz="2000" dirty="0">
                  <a:solidFill>
                    <a:schemeClr val="bg1"/>
                  </a:solidFill>
                  <a:cs typeface="Segoe UI Light" panose="020B0502040204020203" pitchFamily="34" charset="0"/>
                </a:endParaRPr>
              </a:p>
            </p:txBody>
          </p:sp>
          <p:sp>
            <p:nvSpPr>
              <p:cNvPr id="55" name="TextBox 54">
                <a:extLst>
                  <a:ext uri="{FF2B5EF4-FFF2-40B4-BE49-F238E27FC236}">
                    <a16:creationId xmlns:a16="http://schemas.microsoft.com/office/drawing/2014/main" id="{5B83A044-2F30-FCB9-FFA3-4769CE981E74}"/>
                  </a:ext>
                </a:extLst>
              </p:cNvPr>
              <p:cNvSpPr txBox="1"/>
              <p:nvPr/>
            </p:nvSpPr>
            <p:spPr>
              <a:xfrm>
                <a:off x="2917482" y="2171131"/>
                <a:ext cx="2448272" cy="481350"/>
              </a:xfrm>
              <a:prstGeom prst="rect">
                <a:avLst/>
              </a:prstGeom>
              <a:grpFill/>
            </p:spPr>
            <p:txBody>
              <a:bodyPr wrap="square" lIns="0" rIns="0" rtlCol="0" anchor="t">
                <a:spAutoFit/>
              </a:bodyPr>
              <a:lstStyle/>
              <a:p>
                <a:pPr>
                  <a:lnSpc>
                    <a:spcPct val="90000"/>
                  </a:lnSpc>
                  <a:defRPr/>
                </a:pPr>
                <a:r>
                  <a:rPr lang="en-US" sz="1400" kern="0" dirty="0">
                    <a:solidFill>
                      <a:schemeClr val="bg1"/>
                    </a:solidFill>
                    <a:ea typeface="Open Sans" panose="020B0606030504020204" pitchFamily="34" charset="0"/>
                    <a:cs typeface="Open Sans" panose="020B0606030504020204" pitchFamily="34" charset="0"/>
                  </a:rPr>
                  <a:t>NCDPI given $16m to cover school nutrition employees</a:t>
                </a:r>
              </a:p>
            </p:txBody>
          </p:sp>
        </p:grpSp>
      </p:grpSp>
      <p:sp>
        <p:nvSpPr>
          <p:cNvPr id="26" name="Footer Placeholder 2">
            <a:extLst>
              <a:ext uri="{FF2B5EF4-FFF2-40B4-BE49-F238E27FC236}">
                <a16:creationId xmlns:a16="http://schemas.microsoft.com/office/drawing/2014/main" id="{709DC380-2770-850A-8101-1BC37D1A6B2E}"/>
              </a:ext>
            </a:extLst>
          </p:cNvPr>
          <p:cNvSpPr>
            <a:spLocks noGrp="1"/>
          </p:cNvSpPr>
          <p:nvPr>
            <p:ph type="ftr" sz="quarter" idx="11"/>
          </p:nvPr>
        </p:nvSpPr>
        <p:spPr>
          <a:xfrm>
            <a:off x="611030" y="358052"/>
            <a:ext cx="3859795" cy="365125"/>
          </a:xfrm>
        </p:spPr>
        <p:txBody>
          <a:bodyPr/>
          <a:lstStyle/>
          <a:p>
            <a:pPr algn="l"/>
            <a:r>
              <a:rPr lang="en-US" sz="2400" dirty="0"/>
              <a:t>State Aid</a:t>
            </a:r>
          </a:p>
        </p:txBody>
      </p:sp>
      <p:sp>
        <p:nvSpPr>
          <p:cNvPr id="12" name="Title 11">
            <a:extLst>
              <a:ext uri="{FF2B5EF4-FFF2-40B4-BE49-F238E27FC236}">
                <a16:creationId xmlns:a16="http://schemas.microsoft.com/office/drawing/2014/main" id="{34D19FE1-1F31-DBBA-1D03-CE1288819CAA}"/>
              </a:ext>
            </a:extLst>
          </p:cNvPr>
          <p:cNvSpPr>
            <a:spLocks noGrp="1"/>
          </p:cNvSpPr>
          <p:nvPr>
            <p:ph type="title"/>
          </p:nvPr>
        </p:nvSpPr>
        <p:spPr>
          <a:xfrm>
            <a:off x="606623" y="413448"/>
            <a:ext cx="10515600" cy="1325563"/>
          </a:xfrm>
        </p:spPr>
        <p:txBody>
          <a:bodyPr/>
          <a:lstStyle/>
          <a:p>
            <a:r>
              <a:rPr lang="en-US" dirty="0"/>
              <a:t>HB 149: State Disaster Relief Law (1)</a:t>
            </a:r>
          </a:p>
        </p:txBody>
      </p:sp>
      <p:sp>
        <p:nvSpPr>
          <p:cNvPr id="14" name="TextBox 13">
            <a:extLst>
              <a:ext uri="{FF2B5EF4-FFF2-40B4-BE49-F238E27FC236}">
                <a16:creationId xmlns:a16="http://schemas.microsoft.com/office/drawing/2014/main" id="{58FB7C31-0C0A-9841-BF66-C56ECB986DD0}"/>
              </a:ext>
            </a:extLst>
          </p:cNvPr>
          <p:cNvSpPr txBox="1"/>
          <p:nvPr/>
        </p:nvSpPr>
        <p:spPr>
          <a:xfrm>
            <a:off x="7442632" y="3557377"/>
            <a:ext cx="4513148" cy="830997"/>
          </a:xfrm>
          <a:prstGeom prst="rect">
            <a:avLst/>
          </a:prstGeom>
          <a:noFill/>
        </p:spPr>
        <p:txBody>
          <a:bodyPr wrap="square" lIns="0" rIns="0" rtlCol="0" anchor="b">
            <a:spAutoFit/>
          </a:bodyPr>
          <a:lstStyle/>
          <a:p>
            <a:pPr>
              <a:defRPr/>
            </a:pPr>
            <a:r>
              <a:rPr lang="en-US" sz="4800" b="1" kern="0" dirty="0">
                <a:solidFill>
                  <a:schemeClr val="accent1"/>
                </a:solidFill>
                <a:ea typeface="Open Sans" panose="020B0606030504020204" pitchFamily="34" charset="0"/>
                <a:cs typeface="Open Sans" panose="020B0606030504020204" pitchFamily="34" charset="0"/>
              </a:rPr>
              <a:t>Aid for Schools</a:t>
            </a:r>
          </a:p>
        </p:txBody>
      </p:sp>
      <p:sp>
        <p:nvSpPr>
          <p:cNvPr id="2" name="Rectangle 1">
            <a:extLst>
              <a:ext uri="{FF2B5EF4-FFF2-40B4-BE49-F238E27FC236}">
                <a16:creationId xmlns:a16="http://schemas.microsoft.com/office/drawing/2014/main" id="{BC9DBB64-C9B8-FFFD-3CDC-3BB129F61055}"/>
              </a:ext>
            </a:extLst>
          </p:cNvPr>
          <p:cNvSpPr/>
          <p:nvPr/>
        </p:nvSpPr>
        <p:spPr>
          <a:xfrm>
            <a:off x="10633710" y="175213"/>
            <a:ext cx="1440180" cy="113874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Helene</a:t>
            </a:r>
          </a:p>
          <a:p>
            <a:pPr algn="ctr"/>
            <a:r>
              <a:rPr lang="en-US" sz="2800" dirty="0"/>
              <a:t>PTC8</a:t>
            </a:r>
          </a:p>
        </p:txBody>
      </p:sp>
      <p:pic>
        <p:nvPicPr>
          <p:cNvPr id="20" name="Graphic 19" descr="Covered plate with solid fill">
            <a:extLst>
              <a:ext uri="{FF2B5EF4-FFF2-40B4-BE49-F238E27FC236}">
                <a16:creationId xmlns:a16="http://schemas.microsoft.com/office/drawing/2014/main" id="{829353FB-F94A-41D1-EC9C-EC56C94D76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8819" y="1653622"/>
            <a:ext cx="914400" cy="914400"/>
          </a:xfrm>
          <a:prstGeom prst="rect">
            <a:avLst/>
          </a:prstGeom>
        </p:spPr>
      </p:pic>
      <p:pic>
        <p:nvPicPr>
          <p:cNvPr id="22" name="Graphic 21" descr="Professor female with solid fill">
            <a:extLst>
              <a:ext uri="{FF2B5EF4-FFF2-40B4-BE49-F238E27FC236}">
                <a16:creationId xmlns:a16="http://schemas.microsoft.com/office/drawing/2014/main" id="{E4E5A97F-6B9C-D545-5449-F03A76783A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9639" y="3447655"/>
            <a:ext cx="914400" cy="914400"/>
          </a:xfrm>
          <a:prstGeom prst="rect">
            <a:avLst/>
          </a:prstGeom>
        </p:spPr>
      </p:pic>
      <p:grpSp>
        <p:nvGrpSpPr>
          <p:cNvPr id="23" name="Group 22">
            <a:extLst>
              <a:ext uri="{FF2B5EF4-FFF2-40B4-BE49-F238E27FC236}">
                <a16:creationId xmlns:a16="http://schemas.microsoft.com/office/drawing/2014/main" id="{E9DC55DD-0B2F-306F-96BC-8BF14C64B69B}"/>
              </a:ext>
            </a:extLst>
          </p:cNvPr>
          <p:cNvGrpSpPr/>
          <p:nvPr/>
        </p:nvGrpSpPr>
        <p:grpSpPr>
          <a:xfrm>
            <a:off x="5375920" y="2364486"/>
            <a:ext cx="1918290" cy="3080739"/>
            <a:chOff x="5374332" y="2364485"/>
            <a:chExt cx="1918290" cy="3080739"/>
          </a:xfrm>
        </p:grpSpPr>
        <p:sp>
          <p:nvSpPr>
            <p:cNvPr id="27" name="Rectangle 5">
              <a:extLst>
                <a:ext uri="{FF2B5EF4-FFF2-40B4-BE49-F238E27FC236}">
                  <a16:creationId xmlns:a16="http://schemas.microsoft.com/office/drawing/2014/main" id="{FD165C45-55A7-C0BC-751D-712FF1E4E37C}"/>
                </a:ext>
              </a:extLst>
            </p:cNvPr>
            <p:cNvSpPr/>
            <p:nvPr/>
          </p:nvSpPr>
          <p:spPr>
            <a:xfrm>
              <a:off x="5374332" y="2364485"/>
              <a:ext cx="1008112" cy="3080739"/>
            </a:xfrm>
            <a:custGeom>
              <a:avLst/>
              <a:gdLst>
                <a:gd name="connsiteX0" fmla="*/ 0 w 1008112"/>
                <a:gd name="connsiteY0" fmla="*/ 0 h 3152747"/>
                <a:gd name="connsiteX1" fmla="*/ 1008112 w 1008112"/>
                <a:gd name="connsiteY1" fmla="*/ 0 h 3152747"/>
                <a:gd name="connsiteX2" fmla="*/ 1008112 w 1008112"/>
                <a:gd name="connsiteY2" fmla="*/ 3152747 h 3152747"/>
                <a:gd name="connsiteX3" fmla="*/ 0 w 1008112"/>
                <a:gd name="connsiteY3" fmla="*/ 3152747 h 3152747"/>
                <a:gd name="connsiteX4" fmla="*/ 0 w 1008112"/>
                <a:gd name="connsiteY4" fmla="*/ 0 h 3152747"/>
                <a:gd name="connsiteX0" fmla="*/ 821 w 1008933"/>
                <a:gd name="connsiteY0" fmla="*/ 0 h 3152747"/>
                <a:gd name="connsiteX1" fmla="*/ 1008933 w 1008933"/>
                <a:gd name="connsiteY1" fmla="*/ 0 h 3152747"/>
                <a:gd name="connsiteX2" fmla="*/ 1008933 w 1008933"/>
                <a:gd name="connsiteY2" fmla="*/ 3152747 h 3152747"/>
                <a:gd name="connsiteX3" fmla="*/ 821 w 1008933"/>
                <a:gd name="connsiteY3" fmla="*/ 3152747 h 3152747"/>
                <a:gd name="connsiteX4" fmla="*/ 0 w 1008933"/>
                <a:gd name="connsiteY4" fmla="*/ 1586626 h 3152747"/>
                <a:gd name="connsiteX5" fmla="*/ 821 w 1008933"/>
                <a:gd name="connsiteY5" fmla="*/ 0 h 3152747"/>
                <a:gd name="connsiteX0" fmla="*/ 0 w 1008933"/>
                <a:gd name="connsiteY0" fmla="*/ 1586626 h 3152747"/>
                <a:gd name="connsiteX1" fmla="*/ 821 w 1008933"/>
                <a:gd name="connsiteY1" fmla="*/ 0 h 3152747"/>
                <a:gd name="connsiteX2" fmla="*/ 1008933 w 1008933"/>
                <a:gd name="connsiteY2" fmla="*/ 0 h 3152747"/>
                <a:gd name="connsiteX3" fmla="*/ 1008933 w 1008933"/>
                <a:gd name="connsiteY3" fmla="*/ 3152747 h 3152747"/>
                <a:gd name="connsiteX4" fmla="*/ 821 w 1008933"/>
                <a:gd name="connsiteY4" fmla="*/ 3152747 h 3152747"/>
                <a:gd name="connsiteX5" fmla="*/ 91440 w 1008933"/>
                <a:gd name="connsiteY5" fmla="*/ 1678066 h 3152747"/>
                <a:gd name="connsiteX0" fmla="*/ 0 w 1008933"/>
                <a:gd name="connsiteY0" fmla="*/ 1586626 h 3152747"/>
                <a:gd name="connsiteX1" fmla="*/ 821 w 1008933"/>
                <a:gd name="connsiteY1" fmla="*/ 0 h 3152747"/>
                <a:gd name="connsiteX2" fmla="*/ 1008933 w 1008933"/>
                <a:gd name="connsiteY2" fmla="*/ 0 h 3152747"/>
                <a:gd name="connsiteX3" fmla="*/ 1008933 w 1008933"/>
                <a:gd name="connsiteY3" fmla="*/ 3152747 h 3152747"/>
                <a:gd name="connsiteX4" fmla="*/ 821 w 1008933"/>
                <a:gd name="connsiteY4" fmla="*/ 3152747 h 3152747"/>
                <a:gd name="connsiteX0" fmla="*/ 0 w 1008112"/>
                <a:gd name="connsiteY0" fmla="*/ 0 h 3152747"/>
                <a:gd name="connsiteX1" fmla="*/ 1008112 w 1008112"/>
                <a:gd name="connsiteY1" fmla="*/ 0 h 3152747"/>
                <a:gd name="connsiteX2" fmla="*/ 1008112 w 1008112"/>
                <a:gd name="connsiteY2" fmla="*/ 3152747 h 3152747"/>
                <a:gd name="connsiteX3" fmla="*/ 0 w 1008112"/>
                <a:gd name="connsiteY3" fmla="*/ 3152747 h 3152747"/>
              </a:gdLst>
              <a:ahLst/>
              <a:cxnLst>
                <a:cxn ang="0">
                  <a:pos x="connsiteX0" y="connsiteY0"/>
                </a:cxn>
                <a:cxn ang="0">
                  <a:pos x="connsiteX1" y="connsiteY1"/>
                </a:cxn>
                <a:cxn ang="0">
                  <a:pos x="connsiteX2" y="connsiteY2"/>
                </a:cxn>
                <a:cxn ang="0">
                  <a:pos x="connsiteX3" y="connsiteY3"/>
                </a:cxn>
              </a:cxnLst>
              <a:rect l="l" t="t" r="r" b="b"/>
              <a:pathLst>
                <a:path w="1008112" h="3152747">
                  <a:moveTo>
                    <a:pt x="0" y="0"/>
                  </a:moveTo>
                  <a:lnTo>
                    <a:pt x="1008112" y="0"/>
                  </a:lnTo>
                  <a:lnTo>
                    <a:pt x="1008112" y="3152747"/>
                  </a:lnTo>
                  <a:lnTo>
                    <a:pt x="0" y="3152747"/>
                  </a:lnTo>
                </a:path>
              </a:pathLst>
            </a:custGeom>
            <a:noFill/>
            <a:ln w="53975">
              <a:gradFill>
                <a:gsLst>
                  <a:gs pos="0">
                    <a:schemeClr val="accent4"/>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8" name="Straight Connector 27">
              <a:extLst>
                <a:ext uri="{FF2B5EF4-FFF2-40B4-BE49-F238E27FC236}">
                  <a16:creationId xmlns:a16="http://schemas.microsoft.com/office/drawing/2014/main" id="{D2976861-ADA8-F8CC-E74C-FDF59ED8F925}"/>
                </a:ext>
              </a:extLst>
            </p:cNvPr>
            <p:cNvCxnSpPr>
              <a:cxnSpLocks/>
            </p:cNvCxnSpPr>
            <p:nvPr/>
          </p:nvCxnSpPr>
          <p:spPr>
            <a:xfrm>
              <a:off x="5374332" y="3904854"/>
              <a:ext cx="1918290" cy="0"/>
            </a:xfrm>
            <a:prstGeom prst="line">
              <a:avLst/>
            </a:prstGeom>
            <a:ln w="53975">
              <a:gradFill>
                <a:gsLst>
                  <a:gs pos="0">
                    <a:schemeClr val="accent4"/>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6000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3BC2B-0F27-799C-BCB0-C7347EFB0DB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4BABA5-4895-BB77-BF1A-BECD414296D2}"/>
              </a:ext>
            </a:extLst>
          </p:cNvPr>
          <p:cNvSpPr>
            <a:spLocks noGrp="1"/>
          </p:cNvSpPr>
          <p:nvPr>
            <p:ph type="sldNum" sz="quarter" idx="12"/>
          </p:nvPr>
        </p:nvSpPr>
        <p:spPr/>
        <p:txBody>
          <a:bodyPr/>
          <a:lstStyle/>
          <a:p>
            <a:fld id="{96E69268-9C8B-4EBF-A9EE-DC5DC2D48DC3}" type="slidenum">
              <a:rPr lang="en-US" smtClean="0"/>
              <a:pPr/>
              <a:t>17</a:t>
            </a:fld>
            <a:endParaRPr lang="en-US" dirty="0"/>
          </a:p>
        </p:txBody>
      </p:sp>
      <p:grpSp>
        <p:nvGrpSpPr>
          <p:cNvPr id="13" name="Group 12">
            <a:extLst>
              <a:ext uri="{FF2B5EF4-FFF2-40B4-BE49-F238E27FC236}">
                <a16:creationId xmlns:a16="http://schemas.microsoft.com/office/drawing/2014/main" id="{9ECA1BAE-09BB-0C60-009A-7BC317CF9F30}"/>
              </a:ext>
            </a:extLst>
          </p:cNvPr>
          <p:cNvGrpSpPr/>
          <p:nvPr/>
        </p:nvGrpSpPr>
        <p:grpSpPr>
          <a:xfrm>
            <a:off x="5375920" y="2364486"/>
            <a:ext cx="1918290" cy="3080739"/>
            <a:chOff x="5374332" y="2364485"/>
            <a:chExt cx="1918290" cy="3080739"/>
          </a:xfrm>
        </p:grpSpPr>
        <p:sp>
          <p:nvSpPr>
            <p:cNvPr id="6" name="Rectangle 5">
              <a:extLst>
                <a:ext uri="{FF2B5EF4-FFF2-40B4-BE49-F238E27FC236}">
                  <a16:creationId xmlns:a16="http://schemas.microsoft.com/office/drawing/2014/main" id="{1A390B96-0357-1BB7-F333-53BDA2AB29D1}"/>
                </a:ext>
              </a:extLst>
            </p:cNvPr>
            <p:cNvSpPr/>
            <p:nvPr/>
          </p:nvSpPr>
          <p:spPr>
            <a:xfrm>
              <a:off x="5374332" y="2364485"/>
              <a:ext cx="1008112" cy="3080739"/>
            </a:xfrm>
            <a:custGeom>
              <a:avLst/>
              <a:gdLst>
                <a:gd name="connsiteX0" fmla="*/ 0 w 1008112"/>
                <a:gd name="connsiteY0" fmla="*/ 0 h 3152747"/>
                <a:gd name="connsiteX1" fmla="*/ 1008112 w 1008112"/>
                <a:gd name="connsiteY1" fmla="*/ 0 h 3152747"/>
                <a:gd name="connsiteX2" fmla="*/ 1008112 w 1008112"/>
                <a:gd name="connsiteY2" fmla="*/ 3152747 h 3152747"/>
                <a:gd name="connsiteX3" fmla="*/ 0 w 1008112"/>
                <a:gd name="connsiteY3" fmla="*/ 3152747 h 3152747"/>
                <a:gd name="connsiteX4" fmla="*/ 0 w 1008112"/>
                <a:gd name="connsiteY4" fmla="*/ 0 h 3152747"/>
                <a:gd name="connsiteX0" fmla="*/ 821 w 1008933"/>
                <a:gd name="connsiteY0" fmla="*/ 0 h 3152747"/>
                <a:gd name="connsiteX1" fmla="*/ 1008933 w 1008933"/>
                <a:gd name="connsiteY1" fmla="*/ 0 h 3152747"/>
                <a:gd name="connsiteX2" fmla="*/ 1008933 w 1008933"/>
                <a:gd name="connsiteY2" fmla="*/ 3152747 h 3152747"/>
                <a:gd name="connsiteX3" fmla="*/ 821 w 1008933"/>
                <a:gd name="connsiteY3" fmla="*/ 3152747 h 3152747"/>
                <a:gd name="connsiteX4" fmla="*/ 0 w 1008933"/>
                <a:gd name="connsiteY4" fmla="*/ 1586626 h 3152747"/>
                <a:gd name="connsiteX5" fmla="*/ 821 w 1008933"/>
                <a:gd name="connsiteY5" fmla="*/ 0 h 3152747"/>
                <a:gd name="connsiteX0" fmla="*/ 0 w 1008933"/>
                <a:gd name="connsiteY0" fmla="*/ 1586626 h 3152747"/>
                <a:gd name="connsiteX1" fmla="*/ 821 w 1008933"/>
                <a:gd name="connsiteY1" fmla="*/ 0 h 3152747"/>
                <a:gd name="connsiteX2" fmla="*/ 1008933 w 1008933"/>
                <a:gd name="connsiteY2" fmla="*/ 0 h 3152747"/>
                <a:gd name="connsiteX3" fmla="*/ 1008933 w 1008933"/>
                <a:gd name="connsiteY3" fmla="*/ 3152747 h 3152747"/>
                <a:gd name="connsiteX4" fmla="*/ 821 w 1008933"/>
                <a:gd name="connsiteY4" fmla="*/ 3152747 h 3152747"/>
                <a:gd name="connsiteX5" fmla="*/ 91440 w 1008933"/>
                <a:gd name="connsiteY5" fmla="*/ 1678066 h 3152747"/>
                <a:gd name="connsiteX0" fmla="*/ 0 w 1008933"/>
                <a:gd name="connsiteY0" fmla="*/ 1586626 h 3152747"/>
                <a:gd name="connsiteX1" fmla="*/ 821 w 1008933"/>
                <a:gd name="connsiteY1" fmla="*/ 0 h 3152747"/>
                <a:gd name="connsiteX2" fmla="*/ 1008933 w 1008933"/>
                <a:gd name="connsiteY2" fmla="*/ 0 h 3152747"/>
                <a:gd name="connsiteX3" fmla="*/ 1008933 w 1008933"/>
                <a:gd name="connsiteY3" fmla="*/ 3152747 h 3152747"/>
                <a:gd name="connsiteX4" fmla="*/ 821 w 1008933"/>
                <a:gd name="connsiteY4" fmla="*/ 3152747 h 3152747"/>
                <a:gd name="connsiteX0" fmla="*/ 0 w 1008112"/>
                <a:gd name="connsiteY0" fmla="*/ 0 h 3152747"/>
                <a:gd name="connsiteX1" fmla="*/ 1008112 w 1008112"/>
                <a:gd name="connsiteY1" fmla="*/ 0 h 3152747"/>
                <a:gd name="connsiteX2" fmla="*/ 1008112 w 1008112"/>
                <a:gd name="connsiteY2" fmla="*/ 3152747 h 3152747"/>
                <a:gd name="connsiteX3" fmla="*/ 0 w 1008112"/>
                <a:gd name="connsiteY3" fmla="*/ 3152747 h 3152747"/>
              </a:gdLst>
              <a:ahLst/>
              <a:cxnLst>
                <a:cxn ang="0">
                  <a:pos x="connsiteX0" y="connsiteY0"/>
                </a:cxn>
                <a:cxn ang="0">
                  <a:pos x="connsiteX1" y="connsiteY1"/>
                </a:cxn>
                <a:cxn ang="0">
                  <a:pos x="connsiteX2" y="connsiteY2"/>
                </a:cxn>
                <a:cxn ang="0">
                  <a:pos x="connsiteX3" y="connsiteY3"/>
                </a:cxn>
              </a:cxnLst>
              <a:rect l="l" t="t" r="r" b="b"/>
              <a:pathLst>
                <a:path w="1008112" h="3152747">
                  <a:moveTo>
                    <a:pt x="0" y="0"/>
                  </a:moveTo>
                  <a:lnTo>
                    <a:pt x="1008112" y="0"/>
                  </a:lnTo>
                  <a:lnTo>
                    <a:pt x="1008112" y="3152747"/>
                  </a:lnTo>
                  <a:lnTo>
                    <a:pt x="0" y="3152747"/>
                  </a:lnTo>
                </a:path>
              </a:pathLst>
            </a:custGeom>
            <a:noFill/>
            <a:ln w="53975">
              <a:gradFill>
                <a:gsLst>
                  <a:gs pos="0">
                    <a:schemeClr val="accent4"/>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Connector 7">
              <a:extLst>
                <a:ext uri="{FF2B5EF4-FFF2-40B4-BE49-F238E27FC236}">
                  <a16:creationId xmlns:a16="http://schemas.microsoft.com/office/drawing/2014/main" id="{58749621-4D6A-70A0-AF36-02976B1DBB8F}"/>
                </a:ext>
              </a:extLst>
            </p:cNvPr>
            <p:cNvCxnSpPr>
              <a:cxnSpLocks/>
            </p:cNvCxnSpPr>
            <p:nvPr/>
          </p:nvCxnSpPr>
          <p:spPr>
            <a:xfrm>
              <a:off x="5374332" y="3904854"/>
              <a:ext cx="1918290" cy="0"/>
            </a:xfrm>
            <a:prstGeom prst="line">
              <a:avLst/>
            </a:prstGeom>
            <a:ln w="53975">
              <a:gradFill>
                <a:gsLst>
                  <a:gs pos="0">
                    <a:schemeClr val="accent4"/>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63E20E4C-60CD-57B9-4E63-E16ED90119BE}"/>
              </a:ext>
            </a:extLst>
          </p:cNvPr>
          <p:cNvGrpSpPr/>
          <p:nvPr/>
        </p:nvGrpSpPr>
        <p:grpSpPr>
          <a:xfrm>
            <a:off x="606623" y="3129008"/>
            <a:ext cx="4620875" cy="2785598"/>
            <a:chOff x="609441" y="1624526"/>
            <a:chExt cx="4620875" cy="1876966"/>
          </a:xfrm>
          <a:effectLst>
            <a:outerShdw blurRad="50800" dist="38100" dir="8100000" algn="tr" rotWithShape="0">
              <a:prstClr val="black">
                <a:alpha val="40000"/>
              </a:prstClr>
            </a:outerShdw>
          </a:effectLst>
        </p:grpSpPr>
        <p:sp>
          <p:nvSpPr>
            <p:cNvPr id="5" name="Rectangle: Rounded Corners 4">
              <a:extLst>
                <a:ext uri="{FF2B5EF4-FFF2-40B4-BE49-F238E27FC236}">
                  <a16:creationId xmlns:a16="http://schemas.microsoft.com/office/drawing/2014/main" id="{0BBF6082-0731-C2E7-1A8D-C87D40150BA8}"/>
                </a:ext>
              </a:extLst>
            </p:cNvPr>
            <p:cNvSpPr/>
            <p:nvPr/>
          </p:nvSpPr>
          <p:spPr>
            <a:xfrm>
              <a:off x="609441" y="1624526"/>
              <a:ext cx="4620875" cy="1818217"/>
            </a:xfrm>
            <a:prstGeom prst="roundRect">
              <a:avLst>
                <a:gd name="adj" fmla="val 90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1" name="Group 10">
              <a:extLst>
                <a:ext uri="{FF2B5EF4-FFF2-40B4-BE49-F238E27FC236}">
                  <a16:creationId xmlns:a16="http://schemas.microsoft.com/office/drawing/2014/main" id="{6F510BD3-65A3-992E-6395-C37C9502709D}"/>
                </a:ext>
              </a:extLst>
            </p:cNvPr>
            <p:cNvGrpSpPr/>
            <p:nvPr/>
          </p:nvGrpSpPr>
          <p:grpSpPr>
            <a:xfrm>
              <a:off x="2266385" y="1724920"/>
              <a:ext cx="2796451" cy="1776572"/>
              <a:chOff x="2266385" y="1742430"/>
              <a:chExt cx="2796451" cy="1776572"/>
            </a:xfrm>
          </p:grpSpPr>
          <p:sp>
            <p:nvSpPr>
              <p:cNvPr id="37" name="TextBox 36">
                <a:extLst>
                  <a:ext uri="{FF2B5EF4-FFF2-40B4-BE49-F238E27FC236}">
                    <a16:creationId xmlns:a16="http://schemas.microsoft.com/office/drawing/2014/main" id="{80A83FC7-27D6-F06A-1651-A07792F721DE}"/>
                  </a:ext>
                </a:extLst>
              </p:cNvPr>
              <p:cNvSpPr txBox="1"/>
              <p:nvPr/>
            </p:nvSpPr>
            <p:spPr>
              <a:xfrm>
                <a:off x="2266385" y="1742430"/>
                <a:ext cx="2664475" cy="207383"/>
              </a:xfrm>
              <a:prstGeom prst="rect">
                <a:avLst/>
              </a:prstGeom>
              <a:noFill/>
            </p:spPr>
            <p:txBody>
              <a:bodyPr wrap="square" lIns="0" tIns="0" rIns="0" bIns="0" rtlCol="0" anchor="b">
                <a:spAutoFit/>
              </a:bodyPr>
              <a:lstStyle/>
              <a:p>
                <a:r>
                  <a:rPr lang="en-US" sz="2000" dirty="0">
                    <a:solidFill>
                      <a:schemeClr val="bg1"/>
                    </a:solidFill>
                    <a:cs typeface="Segoe UI Light" panose="020B0502040204020203" pitchFamily="34" charset="0"/>
                  </a:rPr>
                  <a:t>LG Project Changes</a:t>
                </a:r>
                <a:endParaRPr lang="en-IN" sz="2000" dirty="0">
                  <a:solidFill>
                    <a:schemeClr val="bg1"/>
                  </a:solidFill>
                  <a:cs typeface="Segoe UI Light" panose="020B0502040204020203" pitchFamily="34" charset="0"/>
                </a:endParaRPr>
              </a:p>
            </p:txBody>
          </p:sp>
          <p:sp>
            <p:nvSpPr>
              <p:cNvPr id="38" name="TextBox 37">
                <a:extLst>
                  <a:ext uri="{FF2B5EF4-FFF2-40B4-BE49-F238E27FC236}">
                    <a16:creationId xmlns:a16="http://schemas.microsoft.com/office/drawing/2014/main" id="{83F41465-4490-F172-FDE7-B071E119F71B}"/>
                  </a:ext>
                </a:extLst>
              </p:cNvPr>
              <p:cNvSpPr txBox="1"/>
              <p:nvPr/>
            </p:nvSpPr>
            <p:spPr>
              <a:xfrm>
                <a:off x="2266385" y="2018801"/>
                <a:ext cx="2796451" cy="1500201"/>
              </a:xfrm>
              <a:prstGeom prst="rect">
                <a:avLst/>
              </a:prstGeom>
              <a:noFill/>
            </p:spPr>
            <p:txBody>
              <a:bodyPr wrap="square" lIns="0" rIns="0" rtlCol="0" anchor="t">
                <a:spAutoFit/>
              </a:bodyPr>
              <a:lstStyle/>
              <a:p>
                <a:pPr>
                  <a:lnSpc>
                    <a:spcPct val="90000"/>
                  </a:lnSpc>
                  <a:defRPr/>
                </a:pPr>
                <a:r>
                  <a:rPr lang="en-US" sz="1400" kern="0" dirty="0">
                    <a:solidFill>
                      <a:schemeClr val="bg1"/>
                    </a:solidFill>
                    <a:ea typeface="Open Sans" panose="020B0606030504020204" pitchFamily="34" charset="0"/>
                    <a:cs typeface="Open Sans" panose="020B0606030504020204" pitchFamily="34" charset="0"/>
                  </a:rPr>
                  <a:t>DEQ may authorize local governments to use any previous infrastructure funding from DEQ to mitigate or remediate disaster-related damage or provide temporary measures to allow preservation or restoration of drinking water and wastewater service or emergency operations at a drinking water or wastewater facility</a:t>
                </a:r>
              </a:p>
            </p:txBody>
          </p:sp>
        </p:grpSp>
      </p:grpSp>
      <p:grpSp>
        <p:nvGrpSpPr>
          <p:cNvPr id="9" name="Group 8">
            <a:extLst>
              <a:ext uri="{FF2B5EF4-FFF2-40B4-BE49-F238E27FC236}">
                <a16:creationId xmlns:a16="http://schemas.microsoft.com/office/drawing/2014/main" id="{993DFC47-111B-625F-4EE9-0B363675F633}"/>
              </a:ext>
            </a:extLst>
          </p:cNvPr>
          <p:cNvGrpSpPr/>
          <p:nvPr/>
        </p:nvGrpSpPr>
        <p:grpSpPr>
          <a:xfrm>
            <a:off x="606623" y="1552188"/>
            <a:ext cx="4620875" cy="1479919"/>
            <a:chOff x="1248935" y="3168307"/>
            <a:chExt cx="4620875" cy="1479919"/>
          </a:xfrm>
          <a:solidFill>
            <a:schemeClr val="bg2"/>
          </a:solidFill>
          <a:effectLst>
            <a:outerShdw blurRad="50800" dist="38100" dir="8100000" algn="tr" rotWithShape="0">
              <a:prstClr val="black">
                <a:alpha val="40000"/>
              </a:prstClr>
            </a:outerShdw>
          </a:effectLst>
        </p:grpSpPr>
        <p:sp>
          <p:nvSpPr>
            <p:cNvPr id="24" name="Rectangle: Rounded Corners 23">
              <a:extLst>
                <a:ext uri="{FF2B5EF4-FFF2-40B4-BE49-F238E27FC236}">
                  <a16:creationId xmlns:a16="http://schemas.microsoft.com/office/drawing/2014/main" id="{8E618040-52FC-C648-6E62-319A81D2A190}"/>
                </a:ext>
              </a:extLst>
            </p:cNvPr>
            <p:cNvSpPr/>
            <p:nvPr/>
          </p:nvSpPr>
          <p:spPr>
            <a:xfrm>
              <a:off x="1248935" y="3168307"/>
              <a:ext cx="4620875" cy="1479919"/>
            </a:xfrm>
            <a:prstGeom prst="roundRect">
              <a:avLst>
                <a:gd name="adj" fmla="val 90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9" name="Group 48">
              <a:extLst>
                <a:ext uri="{FF2B5EF4-FFF2-40B4-BE49-F238E27FC236}">
                  <a16:creationId xmlns:a16="http://schemas.microsoft.com/office/drawing/2014/main" id="{5E8821B9-E8BB-54CC-BE9F-DAF928E5575A}"/>
                </a:ext>
              </a:extLst>
            </p:cNvPr>
            <p:cNvGrpSpPr/>
            <p:nvPr/>
          </p:nvGrpSpPr>
          <p:grpSpPr>
            <a:xfrm>
              <a:off x="2917482" y="3310972"/>
              <a:ext cx="2448272" cy="1201931"/>
              <a:chOff x="2917482" y="1838349"/>
              <a:chExt cx="2448272" cy="1201931"/>
            </a:xfrm>
            <a:grpFill/>
          </p:grpSpPr>
          <p:sp>
            <p:nvSpPr>
              <p:cNvPr id="52" name="TextBox 51">
                <a:extLst>
                  <a:ext uri="{FF2B5EF4-FFF2-40B4-BE49-F238E27FC236}">
                    <a16:creationId xmlns:a16="http://schemas.microsoft.com/office/drawing/2014/main" id="{F2139747-1400-9F73-F108-A5143A5471D3}"/>
                  </a:ext>
                </a:extLst>
              </p:cNvPr>
              <p:cNvSpPr txBox="1"/>
              <p:nvPr/>
            </p:nvSpPr>
            <p:spPr>
              <a:xfrm>
                <a:off x="2917482" y="1838349"/>
                <a:ext cx="2448272" cy="307777"/>
              </a:xfrm>
              <a:prstGeom prst="rect">
                <a:avLst/>
              </a:prstGeom>
              <a:solidFill>
                <a:schemeClr val="accent2"/>
              </a:solidFill>
            </p:spPr>
            <p:txBody>
              <a:bodyPr wrap="square" lIns="0" tIns="0" rIns="0" bIns="0" rtlCol="0" anchor="b">
                <a:spAutoFit/>
              </a:bodyPr>
              <a:lstStyle/>
              <a:p>
                <a:r>
                  <a:rPr lang="en-US" sz="2000" dirty="0">
                    <a:solidFill>
                      <a:schemeClr val="bg1"/>
                    </a:solidFill>
                    <a:cs typeface="Segoe UI Light" panose="020B0502040204020203" pitchFamily="34" charset="0"/>
                  </a:rPr>
                  <a:t>Emergency Loans</a:t>
                </a:r>
                <a:endParaRPr lang="en-IN" sz="2000" dirty="0">
                  <a:solidFill>
                    <a:schemeClr val="bg1"/>
                  </a:solidFill>
                  <a:cs typeface="Segoe UI Light" panose="020B0502040204020203" pitchFamily="34" charset="0"/>
                </a:endParaRPr>
              </a:p>
            </p:txBody>
          </p:sp>
          <p:sp>
            <p:nvSpPr>
              <p:cNvPr id="55" name="TextBox 54">
                <a:extLst>
                  <a:ext uri="{FF2B5EF4-FFF2-40B4-BE49-F238E27FC236}">
                    <a16:creationId xmlns:a16="http://schemas.microsoft.com/office/drawing/2014/main" id="{95497CE0-718B-C2F0-89B8-39FABCF24C5F}"/>
                  </a:ext>
                </a:extLst>
              </p:cNvPr>
              <p:cNvSpPr txBox="1"/>
              <p:nvPr/>
            </p:nvSpPr>
            <p:spPr>
              <a:xfrm>
                <a:off x="2917482" y="2171131"/>
                <a:ext cx="2448272" cy="869149"/>
              </a:xfrm>
              <a:prstGeom prst="rect">
                <a:avLst/>
              </a:prstGeom>
              <a:solidFill>
                <a:schemeClr val="accent2"/>
              </a:solidFill>
            </p:spPr>
            <p:txBody>
              <a:bodyPr wrap="square" lIns="0" rIns="0" rtlCol="0" anchor="t">
                <a:spAutoFit/>
              </a:bodyPr>
              <a:lstStyle/>
              <a:p>
                <a:pPr>
                  <a:lnSpc>
                    <a:spcPct val="90000"/>
                  </a:lnSpc>
                  <a:defRPr/>
                </a:pPr>
                <a:r>
                  <a:rPr lang="en-US" sz="1400" kern="0" dirty="0">
                    <a:solidFill>
                      <a:schemeClr val="bg1"/>
                    </a:solidFill>
                    <a:ea typeface="Open Sans" panose="020B0606030504020204" pitchFamily="34" charset="0"/>
                    <a:cs typeface="Open Sans" panose="020B0606030504020204" pitchFamily="34" charset="0"/>
                  </a:rPr>
                  <a:t>DEQ can transfer funds between CW Reserve and DW reserve to provide emergency loans to local governments</a:t>
                </a:r>
              </a:p>
            </p:txBody>
          </p:sp>
        </p:grpSp>
      </p:grpSp>
      <p:sp>
        <p:nvSpPr>
          <p:cNvPr id="26" name="Footer Placeholder 2">
            <a:extLst>
              <a:ext uri="{FF2B5EF4-FFF2-40B4-BE49-F238E27FC236}">
                <a16:creationId xmlns:a16="http://schemas.microsoft.com/office/drawing/2014/main" id="{E1CCD4A9-B2A5-E2C1-B180-B0E22026F3FF}"/>
              </a:ext>
            </a:extLst>
          </p:cNvPr>
          <p:cNvSpPr>
            <a:spLocks noGrp="1"/>
          </p:cNvSpPr>
          <p:nvPr>
            <p:ph type="ftr" sz="quarter" idx="11"/>
          </p:nvPr>
        </p:nvSpPr>
        <p:spPr>
          <a:xfrm>
            <a:off x="611030" y="358052"/>
            <a:ext cx="3859795" cy="365125"/>
          </a:xfrm>
        </p:spPr>
        <p:txBody>
          <a:bodyPr/>
          <a:lstStyle/>
          <a:p>
            <a:pPr algn="l"/>
            <a:r>
              <a:rPr lang="en-US" sz="2400" dirty="0"/>
              <a:t>State Aid</a:t>
            </a:r>
          </a:p>
        </p:txBody>
      </p:sp>
      <p:sp>
        <p:nvSpPr>
          <p:cNvPr id="12" name="Title 11">
            <a:extLst>
              <a:ext uri="{FF2B5EF4-FFF2-40B4-BE49-F238E27FC236}">
                <a16:creationId xmlns:a16="http://schemas.microsoft.com/office/drawing/2014/main" id="{E99055AA-D40E-7A0D-A650-17F5A140691D}"/>
              </a:ext>
            </a:extLst>
          </p:cNvPr>
          <p:cNvSpPr>
            <a:spLocks noGrp="1"/>
          </p:cNvSpPr>
          <p:nvPr>
            <p:ph type="title"/>
          </p:nvPr>
        </p:nvSpPr>
        <p:spPr>
          <a:xfrm>
            <a:off x="606623" y="413448"/>
            <a:ext cx="10515600" cy="1325563"/>
          </a:xfrm>
        </p:spPr>
        <p:txBody>
          <a:bodyPr/>
          <a:lstStyle/>
          <a:p>
            <a:r>
              <a:rPr lang="en-US" dirty="0"/>
              <a:t>HB 149: State Disaster Relief Law (1)</a:t>
            </a:r>
          </a:p>
        </p:txBody>
      </p:sp>
      <p:pic>
        <p:nvPicPr>
          <p:cNvPr id="3" name="Graphic 2" descr="Loan with solid fill">
            <a:extLst>
              <a:ext uri="{FF2B5EF4-FFF2-40B4-BE49-F238E27FC236}">
                <a16:creationId xmlns:a16="http://schemas.microsoft.com/office/drawing/2014/main" id="{E1087321-4C18-BBE7-4E88-1D73C2E3F7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3548" y="1751514"/>
            <a:ext cx="914400" cy="914400"/>
          </a:xfrm>
          <a:prstGeom prst="rect">
            <a:avLst/>
          </a:prstGeom>
        </p:spPr>
      </p:pic>
      <p:sp>
        <p:nvSpPr>
          <p:cNvPr id="14" name="TextBox 13">
            <a:extLst>
              <a:ext uri="{FF2B5EF4-FFF2-40B4-BE49-F238E27FC236}">
                <a16:creationId xmlns:a16="http://schemas.microsoft.com/office/drawing/2014/main" id="{74B0E1FF-8E3C-C403-35FE-BEEEE1EA6A18}"/>
              </a:ext>
            </a:extLst>
          </p:cNvPr>
          <p:cNvSpPr txBox="1"/>
          <p:nvPr/>
        </p:nvSpPr>
        <p:spPr>
          <a:xfrm>
            <a:off x="7442632" y="3039268"/>
            <a:ext cx="3911168" cy="1569660"/>
          </a:xfrm>
          <a:prstGeom prst="rect">
            <a:avLst/>
          </a:prstGeom>
          <a:noFill/>
        </p:spPr>
        <p:txBody>
          <a:bodyPr wrap="square" lIns="0" rIns="0" rtlCol="0" anchor="b">
            <a:spAutoFit/>
          </a:bodyPr>
          <a:lstStyle/>
          <a:p>
            <a:pPr>
              <a:defRPr/>
            </a:pPr>
            <a:r>
              <a:rPr lang="en-US" sz="4800" b="1" kern="0" dirty="0">
                <a:solidFill>
                  <a:schemeClr val="accent1"/>
                </a:solidFill>
                <a:ea typeface="Open Sans" panose="020B0606030504020204" pitchFamily="34" charset="0"/>
                <a:cs typeface="Open Sans" panose="020B0606030504020204" pitchFamily="34" charset="0"/>
              </a:rPr>
              <a:t>Water / Wastewater</a:t>
            </a:r>
          </a:p>
        </p:txBody>
      </p:sp>
      <p:pic>
        <p:nvPicPr>
          <p:cNvPr id="16" name="Graphic 15" descr="Questions with solid fill">
            <a:extLst>
              <a:ext uri="{FF2B5EF4-FFF2-40B4-BE49-F238E27FC236}">
                <a16:creationId xmlns:a16="http://schemas.microsoft.com/office/drawing/2014/main" id="{D47AAFB6-1D5B-31FE-5C80-28DFCF6B10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7791" y="3557377"/>
            <a:ext cx="914400" cy="914400"/>
          </a:xfrm>
          <a:prstGeom prst="rect">
            <a:avLst/>
          </a:prstGeom>
        </p:spPr>
      </p:pic>
      <p:sp>
        <p:nvSpPr>
          <p:cNvPr id="2" name="Rectangle 1">
            <a:extLst>
              <a:ext uri="{FF2B5EF4-FFF2-40B4-BE49-F238E27FC236}">
                <a16:creationId xmlns:a16="http://schemas.microsoft.com/office/drawing/2014/main" id="{043EEB14-9A09-CA8F-4872-04899FDA03D0}"/>
              </a:ext>
            </a:extLst>
          </p:cNvPr>
          <p:cNvSpPr/>
          <p:nvPr/>
        </p:nvSpPr>
        <p:spPr>
          <a:xfrm>
            <a:off x="10633710" y="175213"/>
            <a:ext cx="1440180" cy="113874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Helene</a:t>
            </a:r>
          </a:p>
          <a:p>
            <a:pPr algn="ctr"/>
            <a:r>
              <a:rPr lang="en-US" sz="2800" dirty="0"/>
              <a:t>PTC8</a:t>
            </a:r>
          </a:p>
        </p:txBody>
      </p:sp>
      <p:sp>
        <p:nvSpPr>
          <p:cNvPr id="15" name="Rectangle 14">
            <a:extLst>
              <a:ext uri="{FF2B5EF4-FFF2-40B4-BE49-F238E27FC236}">
                <a16:creationId xmlns:a16="http://schemas.microsoft.com/office/drawing/2014/main" id="{0C4DC281-ECE5-3E00-1E42-CECB26632DA9}"/>
              </a:ext>
            </a:extLst>
          </p:cNvPr>
          <p:cNvSpPr/>
          <p:nvPr/>
        </p:nvSpPr>
        <p:spPr>
          <a:xfrm>
            <a:off x="7294210" y="2037103"/>
            <a:ext cx="4291167" cy="3586457"/>
          </a:xfrm>
          <a:prstGeom prst="rect">
            <a:avLst/>
          </a:prstGeom>
          <a:solidFill>
            <a:schemeClr val="accent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Drinking Water and Clean Water Revolving Fund Loans</a:t>
            </a:r>
          </a:p>
          <a:p>
            <a:endParaRPr lang="en-US" sz="2800" dirty="0"/>
          </a:p>
          <a:p>
            <a:r>
              <a:rPr lang="en-US" sz="2800" dirty="0"/>
              <a:t>Normal Statutory Limits on Amounts do NOT apply</a:t>
            </a:r>
          </a:p>
        </p:txBody>
      </p:sp>
    </p:spTree>
    <p:extLst>
      <p:ext uri="{BB962C8B-B14F-4D97-AF65-F5344CB8AC3E}">
        <p14:creationId xmlns:p14="http://schemas.microsoft.com/office/powerpoint/2010/main" val="290442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ABB94-7C94-DB43-2C04-E894E3569F0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56E75F-EDA8-4C10-F92F-583D46B6D748}"/>
              </a:ext>
            </a:extLst>
          </p:cNvPr>
          <p:cNvSpPr>
            <a:spLocks noGrp="1"/>
          </p:cNvSpPr>
          <p:nvPr>
            <p:ph type="sldNum" sz="quarter" idx="12"/>
          </p:nvPr>
        </p:nvSpPr>
        <p:spPr/>
        <p:txBody>
          <a:bodyPr/>
          <a:lstStyle/>
          <a:p>
            <a:fld id="{96E69268-9C8B-4EBF-A9EE-DC5DC2D48DC3}" type="slidenum">
              <a:rPr lang="en-US" smtClean="0"/>
              <a:pPr/>
              <a:t>18</a:t>
            </a:fld>
            <a:endParaRPr lang="en-US" dirty="0"/>
          </a:p>
        </p:txBody>
      </p:sp>
      <p:grpSp>
        <p:nvGrpSpPr>
          <p:cNvPr id="13" name="Group 12">
            <a:extLst>
              <a:ext uri="{FF2B5EF4-FFF2-40B4-BE49-F238E27FC236}">
                <a16:creationId xmlns:a16="http://schemas.microsoft.com/office/drawing/2014/main" id="{E2B1627D-857C-E0EF-6129-6E92BCF90310}"/>
              </a:ext>
            </a:extLst>
          </p:cNvPr>
          <p:cNvGrpSpPr/>
          <p:nvPr/>
        </p:nvGrpSpPr>
        <p:grpSpPr>
          <a:xfrm>
            <a:off x="5375920" y="2364486"/>
            <a:ext cx="1918290" cy="3080739"/>
            <a:chOff x="5374332" y="2364485"/>
            <a:chExt cx="1918290" cy="3080739"/>
          </a:xfrm>
        </p:grpSpPr>
        <p:sp>
          <p:nvSpPr>
            <p:cNvPr id="6" name="Rectangle 5">
              <a:extLst>
                <a:ext uri="{FF2B5EF4-FFF2-40B4-BE49-F238E27FC236}">
                  <a16:creationId xmlns:a16="http://schemas.microsoft.com/office/drawing/2014/main" id="{A839A087-5FAC-EA87-64E4-D337BAF65E32}"/>
                </a:ext>
              </a:extLst>
            </p:cNvPr>
            <p:cNvSpPr/>
            <p:nvPr/>
          </p:nvSpPr>
          <p:spPr>
            <a:xfrm>
              <a:off x="5374332" y="2364485"/>
              <a:ext cx="1008112" cy="3080739"/>
            </a:xfrm>
            <a:custGeom>
              <a:avLst/>
              <a:gdLst>
                <a:gd name="connsiteX0" fmla="*/ 0 w 1008112"/>
                <a:gd name="connsiteY0" fmla="*/ 0 h 3152747"/>
                <a:gd name="connsiteX1" fmla="*/ 1008112 w 1008112"/>
                <a:gd name="connsiteY1" fmla="*/ 0 h 3152747"/>
                <a:gd name="connsiteX2" fmla="*/ 1008112 w 1008112"/>
                <a:gd name="connsiteY2" fmla="*/ 3152747 h 3152747"/>
                <a:gd name="connsiteX3" fmla="*/ 0 w 1008112"/>
                <a:gd name="connsiteY3" fmla="*/ 3152747 h 3152747"/>
                <a:gd name="connsiteX4" fmla="*/ 0 w 1008112"/>
                <a:gd name="connsiteY4" fmla="*/ 0 h 3152747"/>
                <a:gd name="connsiteX0" fmla="*/ 821 w 1008933"/>
                <a:gd name="connsiteY0" fmla="*/ 0 h 3152747"/>
                <a:gd name="connsiteX1" fmla="*/ 1008933 w 1008933"/>
                <a:gd name="connsiteY1" fmla="*/ 0 h 3152747"/>
                <a:gd name="connsiteX2" fmla="*/ 1008933 w 1008933"/>
                <a:gd name="connsiteY2" fmla="*/ 3152747 h 3152747"/>
                <a:gd name="connsiteX3" fmla="*/ 821 w 1008933"/>
                <a:gd name="connsiteY3" fmla="*/ 3152747 h 3152747"/>
                <a:gd name="connsiteX4" fmla="*/ 0 w 1008933"/>
                <a:gd name="connsiteY4" fmla="*/ 1586626 h 3152747"/>
                <a:gd name="connsiteX5" fmla="*/ 821 w 1008933"/>
                <a:gd name="connsiteY5" fmla="*/ 0 h 3152747"/>
                <a:gd name="connsiteX0" fmla="*/ 0 w 1008933"/>
                <a:gd name="connsiteY0" fmla="*/ 1586626 h 3152747"/>
                <a:gd name="connsiteX1" fmla="*/ 821 w 1008933"/>
                <a:gd name="connsiteY1" fmla="*/ 0 h 3152747"/>
                <a:gd name="connsiteX2" fmla="*/ 1008933 w 1008933"/>
                <a:gd name="connsiteY2" fmla="*/ 0 h 3152747"/>
                <a:gd name="connsiteX3" fmla="*/ 1008933 w 1008933"/>
                <a:gd name="connsiteY3" fmla="*/ 3152747 h 3152747"/>
                <a:gd name="connsiteX4" fmla="*/ 821 w 1008933"/>
                <a:gd name="connsiteY4" fmla="*/ 3152747 h 3152747"/>
                <a:gd name="connsiteX5" fmla="*/ 91440 w 1008933"/>
                <a:gd name="connsiteY5" fmla="*/ 1678066 h 3152747"/>
                <a:gd name="connsiteX0" fmla="*/ 0 w 1008933"/>
                <a:gd name="connsiteY0" fmla="*/ 1586626 h 3152747"/>
                <a:gd name="connsiteX1" fmla="*/ 821 w 1008933"/>
                <a:gd name="connsiteY1" fmla="*/ 0 h 3152747"/>
                <a:gd name="connsiteX2" fmla="*/ 1008933 w 1008933"/>
                <a:gd name="connsiteY2" fmla="*/ 0 h 3152747"/>
                <a:gd name="connsiteX3" fmla="*/ 1008933 w 1008933"/>
                <a:gd name="connsiteY3" fmla="*/ 3152747 h 3152747"/>
                <a:gd name="connsiteX4" fmla="*/ 821 w 1008933"/>
                <a:gd name="connsiteY4" fmla="*/ 3152747 h 3152747"/>
                <a:gd name="connsiteX0" fmla="*/ 0 w 1008112"/>
                <a:gd name="connsiteY0" fmla="*/ 0 h 3152747"/>
                <a:gd name="connsiteX1" fmla="*/ 1008112 w 1008112"/>
                <a:gd name="connsiteY1" fmla="*/ 0 h 3152747"/>
                <a:gd name="connsiteX2" fmla="*/ 1008112 w 1008112"/>
                <a:gd name="connsiteY2" fmla="*/ 3152747 h 3152747"/>
                <a:gd name="connsiteX3" fmla="*/ 0 w 1008112"/>
                <a:gd name="connsiteY3" fmla="*/ 3152747 h 3152747"/>
              </a:gdLst>
              <a:ahLst/>
              <a:cxnLst>
                <a:cxn ang="0">
                  <a:pos x="connsiteX0" y="connsiteY0"/>
                </a:cxn>
                <a:cxn ang="0">
                  <a:pos x="connsiteX1" y="connsiteY1"/>
                </a:cxn>
                <a:cxn ang="0">
                  <a:pos x="connsiteX2" y="connsiteY2"/>
                </a:cxn>
                <a:cxn ang="0">
                  <a:pos x="connsiteX3" y="connsiteY3"/>
                </a:cxn>
              </a:cxnLst>
              <a:rect l="l" t="t" r="r" b="b"/>
              <a:pathLst>
                <a:path w="1008112" h="3152747">
                  <a:moveTo>
                    <a:pt x="0" y="0"/>
                  </a:moveTo>
                  <a:lnTo>
                    <a:pt x="1008112" y="0"/>
                  </a:lnTo>
                  <a:lnTo>
                    <a:pt x="1008112" y="3152747"/>
                  </a:lnTo>
                  <a:lnTo>
                    <a:pt x="0" y="3152747"/>
                  </a:lnTo>
                </a:path>
              </a:pathLst>
            </a:custGeom>
            <a:noFill/>
            <a:ln w="53975">
              <a:gradFill>
                <a:gsLst>
                  <a:gs pos="0">
                    <a:schemeClr val="accent4"/>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Connector 7">
              <a:extLst>
                <a:ext uri="{FF2B5EF4-FFF2-40B4-BE49-F238E27FC236}">
                  <a16:creationId xmlns:a16="http://schemas.microsoft.com/office/drawing/2014/main" id="{DDBAD106-8497-2A2B-6C54-1B0DDDCB1E78}"/>
                </a:ext>
              </a:extLst>
            </p:cNvPr>
            <p:cNvCxnSpPr>
              <a:cxnSpLocks/>
            </p:cNvCxnSpPr>
            <p:nvPr/>
          </p:nvCxnSpPr>
          <p:spPr>
            <a:xfrm>
              <a:off x="5374332" y="3904854"/>
              <a:ext cx="1918290" cy="0"/>
            </a:xfrm>
            <a:prstGeom prst="line">
              <a:avLst/>
            </a:prstGeom>
            <a:ln w="53975">
              <a:gradFill>
                <a:gsLst>
                  <a:gs pos="0">
                    <a:schemeClr val="accent4"/>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740A9617-27DE-F9F3-D696-1B43C52ED30D}"/>
              </a:ext>
            </a:extLst>
          </p:cNvPr>
          <p:cNvGrpSpPr/>
          <p:nvPr/>
        </p:nvGrpSpPr>
        <p:grpSpPr>
          <a:xfrm>
            <a:off x="606623" y="3129007"/>
            <a:ext cx="4620875" cy="3135129"/>
            <a:chOff x="609441" y="1624526"/>
            <a:chExt cx="4620875" cy="1823336"/>
          </a:xfrm>
          <a:solidFill>
            <a:schemeClr val="accent2"/>
          </a:solidFill>
          <a:effectLst>
            <a:outerShdw blurRad="50800" dist="38100" dir="8100000" algn="tr" rotWithShape="0">
              <a:prstClr val="black">
                <a:alpha val="40000"/>
              </a:prstClr>
            </a:outerShdw>
          </a:effectLst>
        </p:grpSpPr>
        <p:sp>
          <p:nvSpPr>
            <p:cNvPr id="5" name="Rectangle: Rounded Corners 4">
              <a:extLst>
                <a:ext uri="{FF2B5EF4-FFF2-40B4-BE49-F238E27FC236}">
                  <a16:creationId xmlns:a16="http://schemas.microsoft.com/office/drawing/2014/main" id="{A274F316-738B-AC0E-8F22-667EE715AF77}"/>
                </a:ext>
              </a:extLst>
            </p:cNvPr>
            <p:cNvSpPr/>
            <p:nvPr/>
          </p:nvSpPr>
          <p:spPr>
            <a:xfrm>
              <a:off x="609441" y="1624526"/>
              <a:ext cx="4620875" cy="1818217"/>
            </a:xfrm>
            <a:prstGeom prst="roundRect">
              <a:avLst>
                <a:gd name="adj" fmla="val 90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1" name="Group 10">
              <a:extLst>
                <a:ext uri="{FF2B5EF4-FFF2-40B4-BE49-F238E27FC236}">
                  <a16:creationId xmlns:a16="http://schemas.microsoft.com/office/drawing/2014/main" id="{E303F26B-9E29-72D2-B80C-2502E0BADD2C}"/>
                </a:ext>
              </a:extLst>
            </p:cNvPr>
            <p:cNvGrpSpPr/>
            <p:nvPr/>
          </p:nvGrpSpPr>
          <p:grpSpPr>
            <a:xfrm>
              <a:off x="2277988" y="1695305"/>
              <a:ext cx="2796451" cy="1752557"/>
              <a:chOff x="2277988" y="1712815"/>
              <a:chExt cx="2796451" cy="1752557"/>
            </a:xfrm>
            <a:grpFill/>
          </p:grpSpPr>
          <p:sp>
            <p:nvSpPr>
              <p:cNvPr id="37" name="TextBox 36">
                <a:extLst>
                  <a:ext uri="{FF2B5EF4-FFF2-40B4-BE49-F238E27FC236}">
                    <a16:creationId xmlns:a16="http://schemas.microsoft.com/office/drawing/2014/main" id="{0843D212-302A-A28A-C695-19BB9170ED8D}"/>
                  </a:ext>
                </a:extLst>
              </p:cNvPr>
              <p:cNvSpPr txBox="1"/>
              <p:nvPr/>
            </p:nvSpPr>
            <p:spPr>
              <a:xfrm>
                <a:off x="2277988" y="1712815"/>
                <a:ext cx="2664475" cy="207383"/>
              </a:xfrm>
              <a:prstGeom prst="rect">
                <a:avLst/>
              </a:prstGeom>
              <a:grpFill/>
            </p:spPr>
            <p:txBody>
              <a:bodyPr wrap="square" lIns="0" tIns="0" rIns="0" bIns="0" rtlCol="0" anchor="b">
                <a:spAutoFit/>
              </a:bodyPr>
              <a:lstStyle/>
              <a:p>
                <a:r>
                  <a:rPr lang="en-US" sz="2000" dirty="0">
                    <a:solidFill>
                      <a:schemeClr val="bg1"/>
                    </a:solidFill>
                    <a:cs typeface="Segoe UI Light" panose="020B0502040204020203" pitchFamily="34" charset="0"/>
                  </a:rPr>
                  <a:t>LG Project Changes</a:t>
                </a:r>
                <a:endParaRPr lang="en-IN" sz="2000" dirty="0">
                  <a:solidFill>
                    <a:schemeClr val="bg1"/>
                  </a:solidFill>
                  <a:cs typeface="Segoe UI Light" panose="020B0502040204020203" pitchFamily="34" charset="0"/>
                </a:endParaRPr>
              </a:p>
            </p:txBody>
          </p:sp>
          <p:sp>
            <p:nvSpPr>
              <p:cNvPr id="38" name="TextBox 37">
                <a:extLst>
                  <a:ext uri="{FF2B5EF4-FFF2-40B4-BE49-F238E27FC236}">
                    <a16:creationId xmlns:a16="http://schemas.microsoft.com/office/drawing/2014/main" id="{A4A97500-3858-7811-B5F2-BF0F5D61E5F6}"/>
                  </a:ext>
                </a:extLst>
              </p:cNvPr>
              <p:cNvSpPr txBox="1"/>
              <p:nvPr/>
            </p:nvSpPr>
            <p:spPr>
              <a:xfrm>
                <a:off x="2277988" y="1965171"/>
                <a:ext cx="2796451" cy="1500201"/>
              </a:xfrm>
              <a:prstGeom prst="rect">
                <a:avLst/>
              </a:prstGeom>
              <a:grpFill/>
            </p:spPr>
            <p:txBody>
              <a:bodyPr wrap="square" lIns="0" rIns="0" rtlCol="0" anchor="t">
                <a:spAutoFit/>
              </a:bodyPr>
              <a:lstStyle/>
              <a:p>
                <a:pPr>
                  <a:lnSpc>
                    <a:spcPct val="90000"/>
                  </a:lnSpc>
                  <a:defRPr/>
                </a:pPr>
                <a:r>
                  <a:rPr lang="en-US" sz="1400" kern="0" dirty="0">
                    <a:solidFill>
                      <a:schemeClr val="bg1"/>
                    </a:solidFill>
                    <a:ea typeface="Open Sans" panose="020B0606030504020204" pitchFamily="34" charset="0"/>
                    <a:cs typeface="Open Sans" panose="020B0606030504020204" pitchFamily="34" charset="0"/>
                  </a:rPr>
                  <a:t>DEQ may authorize local governments to use any previous infrastructure funding from DEQ to mitigate or remediate disaster-related damage or provide temporary measures to allow preservation or restoration of drinking water and wastewater service or emergency operations at a drinking water or wastewater facility</a:t>
                </a:r>
              </a:p>
            </p:txBody>
          </p:sp>
        </p:grpSp>
      </p:grpSp>
      <p:grpSp>
        <p:nvGrpSpPr>
          <p:cNvPr id="9" name="Group 8">
            <a:extLst>
              <a:ext uri="{FF2B5EF4-FFF2-40B4-BE49-F238E27FC236}">
                <a16:creationId xmlns:a16="http://schemas.microsoft.com/office/drawing/2014/main" id="{6CEBD870-5EDB-F710-A2F4-6E3315B688ED}"/>
              </a:ext>
            </a:extLst>
          </p:cNvPr>
          <p:cNvGrpSpPr/>
          <p:nvPr/>
        </p:nvGrpSpPr>
        <p:grpSpPr>
          <a:xfrm>
            <a:off x="606623" y="1552188"/>
            <a:ext cx="4620875" cy="1479919"/>
            <a:chOff x="1248935" y="3168307"/>
            <a:chExt cx="4620875" cy="1479919"/>
          </a:xfrm>
          <a:solidFill>
            <a:schemeClr val="bg2"/>
          </a:solidFill>
          <a:effectLst>
            <a:outerShdw blurRad="50800" dist="38100" dir="8100000" algn="tr" rotWithShape="0">
              <a:prstClr val="black">
                <a:alpha val="40000"/>
              </a:prstClr>
            </a:outerShdw>
          </a:effectLst>
        </p:grpSpPr>
        <p:sp>
          <p:nvSpPr>
            <p:cNvPr id="24" name="Rectangle: Rounded Corners 23">
              <a:extLst>
                <a:ext uri="{FF2B5EF4-FFF2-40B4-BE49-F238E27FC236}">
                  <a16:creationId xmlns:a16="http://schemas.microsoft.com/office/drawing/2014/main" id="{8F86EDE6-EB7D-B72E-73E9-06C6257BF040}"/>
                </a:ext>
              </a:extLst>
            </p:cNvPr>
            <p:cNvSpPr/>
            <p:nvPr/>
          </p:nvSpPr>
          <p:spPr>
            <a:xfrm>
              <a:off x="1248935" y="3168307"/>
              <a:ext cx="4620875" cy="1479919"/>
            </a:xfrm>
            <a:prstGeom prst="roundRect">
              <a:avLst>
                <a:gd name="adj" fmla="val 90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9" name="Group 48">
              <a:extLst>
                <a:ext uri="{FF2B5EF4-FFF2-40B4-BE49-F238E27FC236}">
                  <a16:creationId xmlns:a16="http://schemas.microsoft.com/office/drawing/2014/main" id="{FDD858DC-C3CE-8A27-E2F8-F8AAC9E93292}"/>
                </a:ext>
              </a:extLst>
            </p:cNvPr>
            <p:cNvGrpSpPr/>
            <p:nvPr/>
          </p:nvGrpSpPr>
          <p:grpSpPr>
            <a:xfrm>
              <a:off x="2917482" y="3310972"/>
              <a:ext cx="2448272" cy="1201931"/>
              <a:chOff x="2917482" y="1838349"/>
              <a:chExt cx="2448272" cy="1201931"/>
            </a:xfrm>
            <a:grpFill/>
          </p:grpSpPr>
          <p:sp>
            <p:nvSpPr>
              <p:cNvPr id="52" name="TextBox 51">
                <a:extLst>
                  <a:ext uri="{FF2B5EF4-FFF2-40B4-BE49-F238E27FC236}">
                    <a16:creationId xmlns:a16="http://schemas.microsoft.com/office/drawing/2014/main" id="{66DC7625-0E9C-90CE-DE03-50F93A3B4AAE}"/>
                  </a:ext>
                </a:extLst>
              </p:cNvPr>
              <p:cNvSpPr txBox="1"/>
              <p:nvPr/>
            </p:nvSpPr>
            <p:spPr>
              <a:xfrm>
                <a:off x="2917482" y="1838349"/>
                <a:ext cx="2448272" cy="307777"/>
              </a:xfrm>
              <a:prstGeom prst="rect">
                <a:avLst/>
              </a:prstGeom>
              <a:grpFill/>
            </p:spPr>
            <p:txBody>
              <a:bodyPr wrap="square" lIns="0" tIns="0" rIns="0" bIns="0" rtlCol="0" anchor="b">
                <a:spAutoFit/>
              </a:bodyPr>
              <a:lstStyle/>
              <a:p>
                <a:r>
                  <a:rPr lang="en-US" sz="2000" dirty="0">
                    <a:solidFill>
                      <a:schemeClr val="bg1"/>
                    </a:solidFill>
                    <a:cs typeface="Segoe UI Light" panose="020B0502040204020203" pitchFamily="34" charset="0"/>
                  </a:rPr>
                  <a:t>Emergency Loans</a:t>
                </a:r>
                <a:endParaRPr lang="en-IN" sz="2000" dirty="0">
                  <a:solidFill>
                    <a:schemeClr val="bg1"/>
                  </a:solidFill>
                  <a:cs typeface="Segoe UI Light" panose="020B0502040204020203" pitchFamily="34" charset="0"/>
                </a:endParaRPr>
              </a:p>
            </p:txBody>
          </p:sp>
          <p:sp>
            <p:nvSpPr>
              <p:cNvPr id="55" name="TextBox 54">
                <a:extLst>
                  <a:ext uri="{FF2B5EF4-FFF2-40B4-BE49-F238E27FC236}">
                    <a16:creationId xmlns:a16="http://schemas.microsoft.com/office/drawing/2014/main" id="{F578BCF3-0805-C9FF-CDEC-08A20BA6C374}"/>
                  </a:ext>
                </a:extLst>
              </p:cNvPr>
              <p:cNvSpPr txBox="1"/>
              <p:nvPr/>
            </p:nvSpPr>
            <p:spPr>
              <a:xfrm>
                <a:off x="2917482" y="2171131"/>
                <a:ext cx="2448272" cy="869149"/>
              </a:xfrm>
              <a:prstGeom prst="rect">
                <a:avLst/>
              </a:prstGeom>
              <a:grpFill/>
            </p:spPr>
            <p:txBody>
              <a:bodyPr wrap="square" lIns="0" rIns="0" rtlCol="0" anchor="t">
                <a:spAutoFit/>
              </a:bodyPr>
              <a:lstStyle/>
              <a:p>
                <a:pPr>
                  <a:lnSpc>
                    <a:spcPct val="90000"/>
                  </a:lnSpc>
                  <a:defRPr/>
                </a:pPr>
                <a:r>
                  <a:rPr lang="en-US" sz="1400" kern="0" dirty="0">
                    <a:solidFill>
                      <a:schemeClr val="bg1"/>
                    </a:solidFill>
                    <a:ea typeface="Open Sans" panose="020B0606030504020204" pitchFamily="34" charset="0"/>
                    <a:cs typeface="Open Sans" panose="020B0606030504020204" pitchFamily="34" charset="0"/>
                  </a:rPr>
                  <a:t>DEQ can transfer funds between CW Reserve and DW reserve to provide emergency loans to local governments</a:t>
                </a:r>
              </a:p>
            </p:txBody>
          </p:sp>
        </p:grpSp>
      </p:grpSp>
      <p:sp>
        <p:nvSpPr>
          <p:cNvPr id="26" name="Footer Placeholder 2">
            <a:extLst>
              <a:ext uri="{FF2B5EF4-FFF2-40B4-BE49-F238E27FC236}">
                <a16:creationId xmlns:a16="http://schemas.microsoft.com/office/drawing/2014/main" id="{9A20E2CC-B70F-BD94-F805-46C2CCE3C261}"/>
              </a:ext>
            </a:extLst>
          </p:cNvPr>
          <p:cNvSpPr>
            <a:spLocks noGrp="1"/>
          </p:cNvSpPr>
          <p:nvPr>
            <p:ph type="ftr" sz="quarter" idx="11"/>
          </p:nvPr>
        </p:nvSpPr>
        <p:spPr>
          <a:xfrm>
            <a:off x="611030" y="358052"/>
            <a:ext cx="3859795" cy="365125"/>
          </a:xfrm>
        </p:spPr>
        <p:txBody>
          <a:bodyPr/>
          <a:lstStyle/>
          <a:p>
            <a:pPr algn="l"/>
            <a:r>
              <a:rPr lang="en-US" sz="2400" dirty="0"/>
              <a:t>State Aid</a:t>
            </a:r>
          </a:p>
        </p:txBody>
      </p:sp>
      <p:sp>
        <p:nvSpPr>
          <p:cNvPr id="12" name="Title 11">
            <a:extLst>
              <a:ext uri="{FF2B5EF4-FFF2-40B4-BE49-F238E27FC236}">
                <a16:creationId xmlns:a16="http://schemas.microsoft.com/office/drawing/2014/main" id="{F18510A2-91FB-D515-F8A3-1A6C32A40266}"/>
              </a:ext>
            </a:extLst>
          </p:cNvPr>
          <p:cNvSpPr>
            <a:spLocks noGrp="1"/>
          </p:cNvSpPr>
          <p:nvPr>
            <p:ph type="title"/>
          </p:nvPr>
        </p:nvSpPr>
        <p:spPr>
          <a:xfrm>
            <a:off x="606623" y="593864"/>
            <a:ext cx="10515600" cy="1325563"/>
          </a:xfrm>
        </p:spPr>
        <p:txBody>
          <a:bodyPr/>
          <a:lstStyle/>
          <a:p>
            <a:r>
              <a:rPr lang="en-US" dirty="0"/>
              <a:t>HB 149: State Disaster Relief Law (1)</a:t>
            </a:r>
          </a:p>
        </p:txBody>
      </p:sp>
      <p:pic>
        <p:nvPicPr>
          <p:cNvPr id="3" name="Graphic 2" descr="Loan with solid fill">
            <a:extLst>
              <a:ext uri="{FF2B5EF4-FFF2-40B4-BE49-F238E27FC236}">
                <a16:creationId xmlns:a16="http://schemas.microsoft.com/office/drawing/2014/main" id="{22C4D71D-D952-2B65-DF11-0A71940623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3548" y="1751514"/>
            <a:ext cx="914400" cy="914400"/>
          </a:xfrm>
          <a:prstGeom prst="rect">
            <a:avLst/>
          </a:prstGeom>
        </p:spPr>
      </p:pic>
      <p:sp>
        <p:nvSpPr>
          <p:cNvPr id="14" name="TextBox 13">
            <a:extLst>
              <a:ext uri="{FF2B5EF4-FFF2-40B4-BE49-F238E27FC236}">
                <a16:creationId xmlns:a16="http://schemas.microsoft.com/office/drawing/2014/main" id="{75D6A9F8-8233-CAE3-C4F8-D031785D736F}"/>
              </a:ext>
            </a:extLst>
          </p:cNvPr>
          <p:cNvSpPr txBox="1"/>
          <p:nvPr/>
        </p:nvSpPr>
        <p:spPr>
          <a:xfrm>
            <a:off x="7442632" y="3039268"/>
            <a:ext cx="3911168" cy="1569660"/>
          </a:xfrm>
          <a:prstGeom prst="rect">
            <a:avLst/>
          </a:prstGeom>
          <a:noFill/>
        </p:spPr>
        <p:txBody>
          <a:bodyPr wrap="square" lIns="0" rIns="0" rtlCol="0" anchor="b">
            <a:spAutoFit/>
          </a:bodyPr>
          <a:lstStyle/>
          <a:p>
            <a:pPr>
              <a:defRPr/>
            </a:pPr>
            <a:r>
              <a:rPr lang="en-US" sz="4800" b="1" kern="0" dirty="0">
                <a:solidFill>
                  <a:schemeClr val="accent1"/>
                </a:solidFill>
                <a:ea typeface="Open Sans" panose="020B0606030504020204" pitchFamily="34" charset="0"/>
                <a:cs typeface="Open Sans" panose="020B0606030504020204" pitchFamily="34" charset="0"/>
              </a:rPr>
              <a:t>Water / Wastewater</a:t>
            </a:r>
          </a:p>
        </p:txBody>
      </p:sp>
      <p:pic>
        <p:nvPicPr>
          <p:cNvPr id="16" name="Graphic 15" descr="Questions with solid fill">
            <a:extLst>
              <a:ext uri="{FF2B5EF4-FFF2-40B4-BE49-F238E27FC236}">
                <a16:creationId xmlns:a16="http://schemas.microsoft.com/office/drawing/2014/main" id="{650CDBDF-B9BC-9FA0-8FAD-4C52282C6B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7791" y="3557377"/>
            <a:ext cx="914400" cy="914400"/>
          </a:xfrm>
          <a:prstGeom prst="rect">
            <a:avLst/>
          </a:prstGeom>
        </p:spPr>
      </p:pic>
      <p:sp>
        <p:nvSpPr>
          <p:cNvPr id="2" name="Rectangle 1">
            <a:extLst>
              <a:ext uri="{FF2B5EF4-FFF2-40B4-BE49-F238E27FC236}">
                <a16:creationId xmlns:a16="http://schemas.microsoft.com/office/drawing/2014/main" id="{FB4E7806-1F63-6C8F-6549-BDE820890232}"/>
              </a:ext>
            </a:extLst>
          </p:cNvPr>
          <p:cNvSpPr/>
          <p:nvPr/>
        </p:nvSpPr>
        <p:spPr>
          <a:xfrm>
            <a:off x="10633710" y="175213"/>
            <a:ext cx="1440180" cy="113874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Helene</a:t>
            </a:r>
          </a:p>
          <a:p>
            <a:pPr algn="ctr"/>
            <a:r>
              <a:rPr lang="en-US" sz="2800" dirty="0"/>
              <a:t>PTC8</a:t>
            </a:r>
          </a:p>
        </p:txBody>
      </p:sp>
    </p:spTree>
    <p:extLst>
      <p:ext uri="{BB962C8B-B14F-4D97-AF65-F5344CB8AC3E}">
        <p14:creationId xmlns:p14="http://schemas.microsoft.com/office/powerpoint/2010/main" val="3172159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59988" y="0"/>
            <a:ext cx="263201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79EBE53-F969-1B7B-A569-95F9B42AFD9D}"/>
              </a:ext>
            </a:extLst>
          </p:cNvPr>
          <p:cNvSpPr>
            <a:spLocks noGrp="1"/>
          </p:cNvSpPr>
          <p:nvPr>
            <p:ph idx="1"/>
          </p:nvPr>
        </p:nvSpPr>
        <p:spPr>
          <a:xfrm>
            <a:off x="2276978" y="1735392"/>
            <a:ext cx="5224918" cy="4331038"/>
          </a:xfrm>
        </p:spPr>
        <p:txBody>
          <a:bodyPr>
            <a:normAutofit fontScale="92500" lnSpcReduction="20000"/>
          </a:bodyPr>
          <a:lstStyle/>
          <a:p>
            <a:pPr marL="0" indent="0">
              <a:buNone/>
            </a:pPr>
            <a:r>
              <a:rPr lang="en-US" sz="1800" dirty="0">
                <a:effectLst/>
              </a:rPr>
              <a:t>For individuals who retired prior to October 1, 2024, any earnings received between September 25, 2024, and [when the emergency declaration ends] shall not be treated as earned by a beneficiary of the Local Governmental Employees Retirement System (LGERS) under the provisions of G.S. 128-24(5)c., provided those earnings are related to a position needed due to the state of emergency related to Hurricane Helene or associated Hurricane Helene recovery efforts, as certified to the Retirement Systems Division of the Department of State Treasurer by the employing unit. </a:t>
            </a:r>
            <a:endParaRPr lang="en-US" sz="1800" dirty="0"/>
          </a:p>
          <a:p>
            <a:pPr marL="0" indent="0">
              <a:buNone/>
            </a:pPr>
            <a:r>
              <a:rPr lang="en-US" sz="1800" dirty="0">
                <a:effectLst/>
              </a:rPr>
              <a:t>Any benefits received by or paid to a law enforcement officer, retired law enforcement officer, sheriff, or retired sheriff under Article 12D or Article 12H of Chapter 143 of the General Statutes shall not be impacted by any work performed between September 25, 2024, and the time that subsection (a) of this section expires, provided that work performed is needed due to the state of emergency related to Hurricane Helene or associated Hurricane Helene recovery efforts, as documented by the employing unit or agency. </a:t>
            </a:r>
            <a:endParaRPr lang="en-US" sz="1800" dirty="0"/>
          </a:p>
          <a:p>
            <a:pPr marL="0" indent="0">
              <a:buNone/>
            </a:pPr>
            <a:endParaRPr lang="en-US" sz="1400" dirty="0"/>
          </a:p>
        </p:txBody>
      </p:sp>
      <p:sp>
        <p:nvSpPr>
          <p:cNvPr id="14" name="Freeform: Shape 13">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0496" y="2022496"/>
            <a:ext cx="3795039"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Graphic 4" descr="Group of people outline">
            <a:extLst>
              <a:ext uri="{FF2B5EF4-FFF2-40B4-BE49-F238E27FC236}">
                <a16:creationId xmlns:a16="http://schemas.microsoft.com/office/drawing/2014/main" id="{DCC08F1B-748A-788E-E7B9-B43A35B026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91362" y="2308377"/>
            <a:ext cx="3482910" cy="3482910"/>
          </a:xfrm>
          <a:prstGeom prst="rect">
            <a:avLst/>
          </a:prstGeom>
          <a:effectLst>
            <a:outerShdw blurRad="50800" dist="38100" dir="8100000" algn="tr" rotWithShape="0">
              <a:prstClr val="black">
                <a:alpha val="40000"/>
              </a:prstClr>
            </a:outerShdw>
          </a:effectLst>
        </p:spPr>
      </p:pic>
      <p:sp>
        <p:nvSpPr>
          <p:cNvPr id="16" name="Rectangle 6">
            <a:extLst>
              <a:ext uri="{FF2B5EF4-FFF2-40B4-BE49-F238E27FC236}">
                <a16:creationId xmlns:a16="http://schemas.microsoft.com/office/drawing/2014/main" id="{2775D660-3127-4688-9782-F7C4639B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2788" y="5952857"/>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2">
            <a:extLst>
              <a:ext uri="{FF2B5EF4-FFF2-40B4-BE49-F238E27FC236}">
                <a16:creationId xmlns:a16="http://schemas.microsoft.com/office/drawing/2014/main" id="{EB156D5D-210B-42AE-0933-78006952ED00}"/>
              </a:ext>
            </a:extLst>
          </p:cNvPr>
          <p:cNvSpPr>
            <a:spLocks noGrp="1"/>
          </p:cNvSpPr>
          <p:nvPr>
            <p:ph type="ftr" sz="quarter" idx="11"/>
          </p:nvPr>
        </p:nvSpPr>
        <p:spPr>
          <a:xfrm>
            <a:off x="452144" y="240237"/>
            <a:ext cx="3859795" cy="365125"/>
          </a:xfrm>
        </p:spPr>
        <p:txBody>
          <a:bodyPr/>
          <a:lstStyle/>
          <a:p>
            <a:pPr algn="l"/>
            <a:r>
              <a:rPr lang="en-US" sz="2400" dirty="0"/>
              <a:t>State Aid</a:t>
            </a:r>
          </a:p>
        </p:txBody>
      </p:sp>
      <p:sp>
        <p:nvSpPr>
          <p:cNvPr id="7" name="Title 11">
            <a:extLst>
              <a:ext uri="{FF2B5EF4-FFF2-40B4-BE49-F238E27FC236}">
                <a16:creationId xmlns:a16="http://schemas.microsoft.com/office/drawing/2014/main" id="{4E2FA77D-A84D-0D09-A3DB-B7DD1DFDA923}"/>
              </a:ext>
            </a:extLst>
          </p:cNvPr>
          <p:cNvSpPr txBox="1">
            <a:spLocks/>
          </p:cNvSpPr>
          <p:nvPr/>
        </p:nvSpPr>
        <p:spPr>
          <a:xfrm>
            <a:off x="447737" y="4760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HB 149: State Disaster Relief Law (1)</a:t>
            </a:r>
            <a:endParaRPr lang="en-US" dirty="0"/>
          </a:p>
        </p:txBody>
      </p:sp>
      <p:sp>
        <p:nvSpPr>
          <p:cNvPr id="8" name="Rectangle 7">
            <a:extLst>
              <a:ext uri="{FF2B5EF4-FFF2-40B4-BE49-F238E27FC236}">
                <a16:creationId xmlns:a16="http://schemas.microsoft.com/office/drawing/2014/main" id="{F2D720F3-FB46-0C91-0308-BD9100030EB1}"/>
              </a:ext>
            </a:extLst>
          </p:cNvPr>
          <p:cNvSpPr/>
          <p:nvPr/>
        </p:nvSpPr>
        <p:spPr>
          <a:xfrm>
            <a:off x="12463644" y="211897"/>
            <a:ext cx="1440180" cy="113874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Helene</a:t>
            </a:r>
          </a:p>
          <a:p>
            <a:pPr algn="ctr"/>
            <a:r>
              <a:rPr lang="en-US" sz="2800" dirty="0"/>
              <a:t>PTC8</a:t>
            </a:r>
          </a:p>
        </p:txBody>
      </p:sp>
      <p:sp>
        <p:nvSpPr>
          <p:cNvPr id="13" name="Rectangle 12">
            <a:extLst>
              <a:ext uri="{FF2B5EF4-FFF2-40B4-BE49-F238E27FC236}">
                <a16:creationId xmlns:a16="http://schemas.microsoft.com/office/drawing/2014/main" id="{FBB7DDFC-6298-CC66-F4EA-7C3886229F68}"/>
              </a:ext>
            </a:extLst>
          </p:cNvPr>
          <p:cNvSpPr/>
          <p:nvPr/>
        </p:nvSpPr>
        <p:spPr>
          <a:xfrm>
            <a:off x="10633710" y="175213"/>
            <a:ext cx="1440180" cy="113874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Helene</a:t>
            </a:r>
          </a:p>
          <a:p>
            <a:pPr algn="ctr"/>
            <a:r>
              <a:rPr lang="en-US" sz="2800" dirty="0"/>
              <a:t>PTC8</a:t>
            </a:r>
          </a:p>
        </p:txBody>
      </p:sp>
      <p:sp>
        <p:nvSpPr>
          <p:cNvPr id="15" name="Rectangle 14">
            <a:extLst>
              <a:ext uri="{FF2B5EF4-FFF2-40B4-BE49-F238E27FC236}">
                <a16:creationId xmlns:a16="http://schemas.microsoft.com/office/drawing/2014/main" id="{2A5E0270-8D71-6C7C-593A-4C6919BF9340}"/>
              </a:ext>
            </a:extLst>
          </p:cNvPr>
          <p:cNvSpPr/>
          <p:nvPr/>
        </p:nvSpPr>
        <p:spPr>
          <a:xfrm>
            <a:off x="176093" y="1801612"/>
            <a:ext cx="1991442" cy="4264818"/>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Can hire retired LG staff to help with Hurricane Helene Recovery Efforts During State of Emergency</a:t>
            </a:r>
          </a:p>
        </p:txBody>
      </p:sp>
    </p:spTree>
    <p:extLst>
      <p:ext uri="{BB962C8B-B14F-4D97-AF65-F5344CB8AC3E}">
        <p14:creationId xmlns:p14="http://schemas.microsoft.com/office/powerpoint/2010/main" val="3802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BCAD-B75F-A477-33B5-D6114FE2F4C4}"/>
              </a:ext>
            </a:extLst>
          </p:cNvPr>
          <p:cNvSpPr>
            <a:spLocks noGrp="1"/>
          </p:cNvSpPr>
          <p:nvPr>
            <p:ph type="title"/>
          </p:nvPr>
        </p:nvSpPr>
        <p:spPr>
          <a:xfrm>
            <a:off x="743655" y="-321273"/>
            <a:ext cx="10515600" cy="1325563"/>
          </a:xfrm>
        </p:spPr>
        <p:txBody>
          <a:bodyPr/>
          <a:lstStyle/>
          <a:p>
            <a:pPr algn="ctr"/>
            <a:r>
              <a:rPr lang="en-US" dirty="0"/>
              <a:t>Fees</a:t>
            </a:r>
          </a:p>
        </p:txBody>
      </p:sp>
      <p:graphicFrame>
        <p:nvGraphicFramePr>
          <p:cNvPr id="4" name="Content Placeholder 3">
            <a:extLst>
              <a:ext uri="{FF2B5EF4-FFF2-40B4-BE49-F238E27FC236}">
                <a16:creationId xmlns:a16="http://schemas.microsoft.com/office/drawing/2014/main" id="{61F6EA17-CBDD-DC0A-7191-48B596B04386}"/>
              </a:ext>
            </a:extLst>
          </p:cNvPr>
          <p:cNvGraphicFramePr>
            <a:graphicFrameLocks noGrp="1"/>
          </p:cNvGraphicFramePr>
          <p:nvPr>
            <p:ph idx="1"/>
            <p:extLst>
              <p:ext uri="{D42A27DB-BD31-4B8C-83A1-F6EECF244321}">
                <p14:modId xmlns:p14="http://schemas.microsoft.com/office/powerpoint/2010/main" val="4211977970"/>
              </p:ext>
            </p:extLst>
          </p:nvPr>
        </p:nvGraphicFramePr>
        <p:xfrm>
          <a:off x="0" y="2357029"/>
          <a:ext cx="12192000" cy="2512053"/>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4064000">
                  <a:extLst>
                    <a:ext uri="{9D8B030D-6E8A-4147-A177-3AD203B41FA5}">
                      <a16:colId xmlns:a16="http://schemas.microsoft.com/office/drawing/2014/main" val="2645777985"/>
                    </a:ext>
                  </a:extLst>
                </a:gridCol>
                <a:gridCol w="4064000">
                  <a:extLst>
                    <a:ext uri="{9D8B030D-6E8A-4147-A177-3AD203B41FA5}">
                      <a16:colId xmlns:a16="http://schemas.microsoft.com/office/drawing/2014/main" val="1693958248"/>
                    </a:ext>
                  </a:extLst>
                </a:gridCol>
                <a:gridCol w="4064000">
                  <a:extLst>
                    <a:ext uri="{9D8B030D-6E8A-4147-A177-3AD203B41FA5}">
                      <a16:colId xmlns:a16="http://schemas.microsoft.com/office/drawing/2014/main" val="3484633708"/>
                    </a:ext>
                  </a:extLst>
                </a:gridCol>
              </a:tblGrid>
              <a:tr h="490213">
                <a:tc>
                  <a:txBody>
                    <a:bodyPr/>
                    <a:lstStyle/>
                    <a:p>
                      <a:pPr algn="ctr"/>
                      <a:r>
                        <a:rPr lang="en-US" dirty="0"/>
                        <a:t>Prohibited Fees</a:t>
                      </a:r>
                    </a:p>
                  </a:txBody>
                  <a:tcPr/>
                </a:tc>
                <a:tc>
                  <a:txBody>
                    <a:bodyPr/>
                    <a:lstStyle/>
                    <a:p>
                      <a:pPr algn="ctr"/>
                      <a:r>
                        <a:rPr lang="en-US" dirty="0"/>
                        <a:t>Grey Area</a:t>
                      </a:r>
                    </a:p>
                  </a:txBody>
                  <a:tcPr/>
                </a:tc>
                <a:tc>
                  <a:txBody>
                    <a:bodyPr/>
                    <a:lstStyle/>
                    <a:p>
                      <a:pPr algn="ctr"/>
                      <a:r>
                        <a:rPr lang="en-US" dirty="0"/>
                        <a:t>Allowable Fees</a:t>
                      </a:r>
                    </a:p>
                  </a:txBody>
                  <a:tcPr/>
                </a:tc>
                <a:extLst>
                  <a:ext uri="{0D108BD9-81ED-4DB2-BD59-A6C34878D82A}">
                    <a16:rowId xmlns:a16="http://schemas.microsoft.com/office/drawing/2014/main" val="1060897242"/>
                  </a:ext>
                </a:extLst>
              </a:tr>
              <a:tr h="370840">
                <a:tc>
                  <a:txBody>
                    <a:bodyPr/>
                    <a:lstStyle/>
                    <a:p>
                      <a:r>
                        <a:rPr lang="en-US" dirty="0"/>
                        <a:t>Building permit application fees</a:t>
                      </a:r>
                    </a:p>
                  </a:txBody>
                  <a:tcPr/>
                </a:tc>
                <a:tc>
                  <a:txBody>
                    <a:bodyPr/>
                    <a:lstStyle/>
                    <a:p>
                      <a:r>
                        <a:rPr lang="en-US" dirty="0"/>
                        <a:t>System Development Fees (SDFs), but likely still allowed</a:t>
                      </a:r>
                    </a:p>
                  </a:txBody>
                  <a:tcPr/>
                </a:tc>
                <a:tc>
                  <a:txBody>
                    <a:bodyPr/>
                    <a:lstStyle/>
                    <a:p>
                      <a:r>
                        <a:rPr lang="en-US" dirty="0"/>
                        <a:t>Any other fees</a:t>
                      </a:r>
                    </a:p>
                  </a:txBody>
                  <a:tcPr/>
                </a:tc>
                <a:extLst>
                  <a:ext uri="{0D108BD9-81ED-4DB2-BD59-A6C34878D82A}">
                    <a16:rowId xmlns:a16="http://schemas.microsoft.com/office/drawing/2014/main" val="2851668923"/>
                  </a:ext>
                </a:extLst>
              </a:tr>
              <a:tr h="370840">
                <a:tc>
                  <a:txBody>
                    <a:bodyPr/>
                    <a:lstStyle/>
                    <a:p>
                      <a:r>
                        <a:rPr lang="en-US" dirty="0"/>
                        <a:t>Building inspection fees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91143797"/>
                  </a:ext>
                </a:extLst>
              </a:tr>
              <a:tr h="370840">
                <a:tc>
                  <a:txBody>
                    <a:bodyPr/>
                    <a:lstStyle/>
                    <a:p>
                      <a:r>
                        <a:rPr lang="en-US" dirty="0"/>
                        <a:t>Certificate of occupancy fees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0934077"/>
                  </a:ext>
                </a:extLst>
              </a:tr>
              <a:tr h="370840">
                <a:tc>
                  <a:txBody>
                    <a:bodyPr/>
                    <a:lstStyle/>
                    <a:p>
                      <a:r>
                        <a:rPr lang="en-US" dirty="0"/>
                        <a:t>Zoning fees &amp; other development approval fees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47768143"/>
                  </a:ext>
                </a:extLst>
              </a:tr>
            </a:tbl>
          </a:graphicData>
        </a:graphic>
      </p:graphicFrame>
      <p:sp>
        <p:nvSpPr>
          <p:cNvPr id="5" name="Rectangle 4">
            <a:extLst>
              <a:ext uri="{FF2B5EF4-FFF2-40B4-BE49-F238E27FC236}">
                <a16:creationId xmlns:a16="http://schemas.microsoft.com/office/drawing/2014/main" id="{CCFB7285-7BAE-6E73-F578-91B34AAF7334}"/>
              </a:ext>
            </a:extLst>
          </p:cNvPr>
          <p:cNvSpPr/>
          <p:nvPr/>
        </p:nvSpPr>
        <p:spPr>
          <a:xfrm>
            <a:off x="0" y="341509"/>
            <a:ext cx="12192000" cy="22250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indent="7938">
              <a:spcBef>
                <a:spcPts val="0"/>
              </a:spcBef>
              <a:spcAft>
                <a:spcPts val="0"/>
              </a:spcAft>
            </a:pPr>
            <a:r>
              <a:rPr lang="en-US" b="0" i="0" u="none" strike="noStrike" dirty="0">
                <a:solidFill>
                  <a:schemeClr val="tx1">
                    <a:lumMod val="75000"/>
                    <a:lumOff val="25000"/>
                  </a:schemeClr>
                </a:solidFill>
                <a:effectLst/>
              </a:rPr>
              <a:t>SL 2024-51: For counties designated under major disaster declaration for Helene: Notwithstanding any other provision of law, for any single commercial or residential project, the Department of Insurance, counties, and cities shall not impose any fee associated with a permit, inspection, or certificate of occupancy required by law for construction, reconstruction, alteration, repair, movement to another site, removal, or demolition of a manufactured home, building, dwelling, or structure damaged as a direct result of Hurricane Helene. Applies to applications for issuance of a permit dated on or after September 26, 2024. This section expires December 31, 2024.</a:t>
            </a:r>
          </a:p>
        </p:txBody>
      </p:sp>
      <p:pic>
        <p:nvPicPr>
          <p:cNvPr id="2050" name="Picture 2">
            <a:extLst>
              <a:ext uri="{FF2B5EF4-FFF2-40B4-BE49-F238E27FC236}">
                <a16:creationId xmlns:a16="http://schemas.microsoft.com/office/drawing/2014/main" id="{0707AC46-4EDE-80E5-37D7-FD4B09D0C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14" y="5007012"/>
            <a:ext cx="1239523" cy="1701538"/>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4E7F744-D163-B46D-8791-3075A7EC0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1455" y="5007012"/>
            <a:ext cx="1567686" cy="1801171"/>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6D2E2AA-5EEE-5465-BD45-A35B6CC4717A}"/>
              </a:ext>
            </a:extLst>
          </p:cNvPr>
          <p:cNvSpPr/>
          <p:nvPr/>
        </p:nvSpPr>
        <p:spPr>
          <a:xfrm>
            <a:off x="1545673" y="5158166"/>
            <a:ext cx="4077351" cy="1498862"/>
          </a:xfrm>
          <a:prstGeom prst="rect">
            <a:avLst/>
          </a:prstGeom>
          <a:solidFill>
            <a:schemeClr val="accent6"/>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Local governing board may reduce or eliminate fees prospectively (going forward). Need to follow any applicable processes.</a:t>
            </a:r>
          </a:p>
        </p:txBody>
      </p:sp>
      <p:sp>
        <p:nvSpPr>
          <p:cNvPr id="7" name="Rectangle 6">
            <a:extLst>
              <a:ext uri="{FF2B5EF4-FFF2-40B4-BE49-F238E27FC236}">
                <a16:creationId xmlns:a16="http://schemas.microsoft.com/office/drawing/2014/main" id="{8EA33A6A-0A9B-909C-E3D8-159E4DB62646}"/>
              </a:ext>
            </a:extLst>
          </p:cNvPr>
          <p:cNvSpPr/>
          <p:nvPr/>
        </p:nvSpPr>
        <p:spPr>
          <a:xfrm>
            <a:off x="7754258" y="5175315"/>
            <a:ext cx="4077351" cy="1498862"/>
          </a:xfrm>
          <a:prstGeom prst="rect">
            <a:avLst/>
          </a:prstGeom>
          <a:solidFill>
            <a:srgbClr val="FF0000"/>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Local government MAY NOT waive fees or </a:t>
            </a:r>
            <a:r>
              <a:rPr lang="en-US" dirty="0" err="1"/>
              <a:t>penalities</a:t>
            </a:r>
            <a:r>
              <a:rPr lang="en-US" dirty="0"/>
              <a:t> that have already applied to individuals or entities, absent specific statutory authority to waive or reduce. (Constitutional issue)</a:t>
            </a:r>
          </a:p>
        </p:txBody>
      </p:sp>
    </p:spTree>
    <p:extLst>
      <p:ext uri="{BB962C8B-B14F-4D97-AF65-F5344CB8AC3E}">
        <p14:creationId xmlns:p14="http://schemas.microsoft.com/office/powerpoint/2010/main" val="2349824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1D7A99-9C07-01C8-5EBF-855B7366CD18}"/>
              </a:ext>
            </a:extLst>
          </p:cNvPr>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rPr>
              <a:t>Helene Finance Response</a:t>
            </a:r>
          </a:p>
        </p:txBody>
      </p:sp>
      <p:sp>
        <p:nvSpPr>
          <p:cNvPr id="3" name="Subtitle 2">
            <a:extLst>
              <a:ext uri="{FF2B5EF4-FFF2-40B4-BE49-F238E27FC236}">
                <a16:creationId xmlns:a16="http://schemas.microsoft.com/office/drawing/2014/main" id="{29512404-FADC-7313-3A62-3E39A7BA8E0F}"/>
              </a:ext>
            </a:extLst>
          </p:cNvPr>
          <p:cNvSpPr>
            <a:spLocks noGrp="1"/>
          </p:cNvSpPr>
          <p:nvPr>
            <p:ph type="subTitle" idx="1"/>
          </p:nvPr>
        </p:nvSpPr>
        <p:spPr>
          <a:xfrm>
            <a:off x="1238624" y="4146460"/>
            <a:ext cx="10005951" cy="1458258"/>
          </a:xfrm>
        </p:spPr>
        <p:txBody>
          <a:bodyPr anchor="ctr">
            <a:normAutofit/>
          </a:bodyPr>
          <a:lstStyle/>
          <a:p>
            <a:pPr algn="l"/>
            <a:r>
              <a:rPr lang="en-US" dirty="0"/>
              <a:t>Action Items &amp; Resources For Finance Officers</a:t>
            </a:r>
          </a:p>
          <a:p>
            <a:pPr algn="l"/>
            <a:r>
              <a:rPr lang="en-US" dirty="0"/>
              <a:t>October 4, 2024</a:t>
            </a:r>
          </a:p>
        </p:txBody>
      </p:sp>
    </p:spTree>
    <p:extLst>
      <p:ext uri="{BB962C8B-B14F-4D97-AF65-F5344CB8AC3E}">
        <p14:creationId xmlns:p14="http://schemas.microsoft.com/office/powerpoint/2010/main" val="2006968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99D0D-BE9C-9003-C052-95E724BD063C}"/>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65E248B-B6E6-C751-0649-642ECECDA9EE}"/>
              </a:ext>
            </a:extLst>
          </p:cNvPr>
          <p:cNvSpPr>
            <a:spLocks noGrp="1"/>
          </p:cNvSpPr>
          <p:nvPr>
            <p:ph type="title"/>
          </p:nvPr>
        </p:nvSpPr>
        <p:spPr/>
        <p:txBody>
          <a:bodyPr/>
          <a:lstStyle/>
          <a:p>
            <a:r>
              <a:rPr lang="en-US" sz="4000" b="1" dirty="0">
                <a:latin typeface="Segoe UI" panose="020B0502040204020203" pitchFamily="34" charset="0"/>
                <a:cs typeface="Segoe UI" panose="020B0502040204020203" pitchFamily="34" charset="0"/>
              </a:rPr>
              <a:t>What to do NOW: Guidance from the Field</a:t>
            </a:r>
          </a:p>
        </p:txBody>
      </p:sp>
      <p:grpSp>
        <p:nvGrpSpPr>
          <p:cNvPr id="29" name="Group 28">
            <a:extLst>
              <a:ext uri="{FF2B5EF4-FFF2-40B4-BE49-F238E27FC236}">
                <a16:creationId xmlns:a16="http://schemas.microsoft.com/office/drawing/2014/main" id="{2CBBDFFD-CF69-3067-0744-CAA5E83236F8}"/>
              </a:ext>
            </a:extLst>
          </p:cNvPr>
          <p:cNvGrpSpPr/>
          <p:nvPr/>
        </p:nvGrpSpPr>
        <p:grpSpPr>
          <a:xfrm>
            <a:off x="486502" y="990601"/>
            <a:ext cx="2974291" cy="6332187"/>
            <a:chOff x="366522" y="1388097"/>
            <a:chExt cx="1898562" cy="3053116"/>
          </a:xfrm>
        </p:grpSpPr>
        <p:sp>
          <p:nvSpPr>
            <p:cNvPr id="30" name="TextBox 29">
              <a:extLst>
                <a:ext uri="{FF2B5EF4-FFF2-40B4-BE49-F238E27FC236}">
                  <a16:creationId xmlns:a16="http://schemas.microsoft.com/office/drawing/2014/main" id="{0D513319-717B-F36B-93FB-D354FD8850BB}"/>
                </a:ext>
              </a:extLst>
            </p:cNvPr>
            <p:cNvSpPr txBox="1"/>
            <p:nvPr/>
          </p:nvSpPr>
          <p:spPr>
            <a:xfrm>
              <a:off x="403169" y="1388097"/>
              <a:ext cx="1861915" cy="900247"/>
            </a:xfrm>
            <a:prstGeom prst="rect">
              <a:avLst/>
            </a:prstGeom>
            <a:noFill/>
          </p:spPr>
          <p:txBody>
            <a:bodyPr wrap="square" rtlCol="0">
              <a:spAutoFit/>
            </a:bodyPr>
            <a:lstStyle/>
            <a:p>
              <a:r>
                <a:rPr lang="en-US" sz="2400" dirty="0">
                  <a:solidFill>
                    <a:schemeClr val="tx1">
                      <a:lumMod val="85000"/>
                      <a:lumOff val="15000"/>
                    </a:schemeClr>
                  </a:solidFill>
                </a:rPr>
                <a:t>Separate Fund, Project Codes, and Project File </a:t>
              </a:r>
            </a:p>
          </p:txBody>
        </p:sp>
        <p:sp>
          <p:nvSpPr>
            <p:cNvPr id="31" name="TextBox 30">
              <a:extLst>
                <a:ext uri="{FF2B5EF4-FFF2-40B4-BE49-F238E27FC236}">
                  <a16:creationId xmlns:a16="http://schemas.microsoft.com/office/drawing/2014/main" id="{83865967-ABCB-446C-A2BB-F0E1341124FF}"/>
                </a:ext>
              </a:extLst>
            </p:cNvPr>
            <p:cNvSpPr txBox="1"/>
            <p:nvPr/>
          </p:nvSpPr>
          <p:spPr>
            <a:xfrm>
              <a:off x="366522" y="2022342"/>
              <a:ext cx="1861915" cy="2418871"/>
            </a:xfrm>
            <a:prstGeom prst="rect">
              <a:avLst/>
            </a:prstGeom>
            <a:noFill/>
          </p:spPr>
          <p:txBody>
            <a:bodyPr wrap="square" rtlCol="0">
              <a:spAutoFit/>
            </a:bodyPr>
            <a:lstStyle/>
            <a:p>
              <a:r>
                <a:rPr lang="en-US" sz="1600" dirty="0">
                  <a:solidFill>
                    <a:schemeClr val="tx1">
                      <a:lumMod val="85000"/>
                      <a:lumOff val="15000"/>
                    </a:schemeClr>
                  </a:solidFill>
                </a:rPr>
                <a:t>Create a separate fund in the general fund for budgeting and accounting purposes</a:t>
              </a:r>
            </a:p>
            <a:p>
              <a:endParaRPr lang="en-US" sz="1600" dirty="0">
                <a:solidFill>
                  <a:schemeClr val="tx1">
                    <a:lumMod val="85000"/>
                    <a:lumOff val="15000"/>
                  </a:schemeClr>
                </a:solidFill>
              </a:endParaRPr>
            </a:p>
            <a:p>
              <a:r>
                <a:rPr lang="en-US" sz="1600" dirty="0">
                  <a:solidFill>
                    <a:schemeClr val="tx1">
                      <a:lumMod val="85000"/>
                      <a:lumOff val="15000"/>
                    </a:schemeClr>
                  </a:solidFill>
                </a:rPr>
                <a:t>Separate pay codes</a:t>
              </a:r>
            </a:p>
            <a:p>
              <a:r>
                <a:rPr lang="en-US" sz="1600" dirty="0">
                  <a:solidFill>
                    <a:schemeClr val="tx1">
                      <a:lumMod val="85000"/>
                      <a:lumOff val="15000"/>
                    </a:schemeClr>
                  </a:solidFill>
                </a:rPr>
                <a:t>Make copies of timesheets</a:t>
              </a:r>
            </a:p>
            <a:p>
              <a:endParaRPr lang="en-US" sz="1600" dirty="0">
                <a:solidFill>
                  <a:schemeClr val="tx1">
                    <a:lumMod val="85000"/>
                    <a:lumOff val="15000"/>
                  </a:schemeClr>
                </a:solidFill>
              </a:endParaRPr>
            </a:p>
            <a:p>
              <a:r>
                <a:rPr lang="en-US" sz="1600" dirty="0">
                  <a:solidFill>
                    <a:schemeClr val="tx1">
                      <a:lumMod val="85000"/>
                      <a:lumOff val="15000"/>
                    </a:schemeClr>
                  </a:solidFill>
                </a:rPr>
                <a:t>Assign a separate project/account code in your accounting software for disaster-response expenditures</a:t>
              </a:r>
            </a:p>
            <a:p>
              <a:endParaRPr lang="en-US" sz="1600" dirty="0">
                <a:solidFill>
                  <a:schemeClr val="tx1">
                    <a:lumMod val="85000"/>
                    <a:lumOff val="15000"/>
                  </a:schemeClr>
                </a:solidFill>
              </a:endParaRPr>
            </a:p>
            <a:p>
              <a:r>
                <a:rPr lang="en-US" sz="1600" dirty="0">
                  <a:solidFill>
                    <a:schemeClr val="tx1">
                      <a:lumMod val="85000"/>
                      <a:lumOff val="15000"/>
                    </a:schemeClr>
                  </a:solidFill>
                </a:rPr>
                <a:t>Create a shared file so that everyone can deposit digital invoices, receipts, documentation to a single place</a:t>
              </a:r>
            </a:p>
          </p:txBody>
        </p:sp>
      </p:grpSp>
      <p:grpSp>
        <p:nvGrpSpPr>
          <p:cNvPr id="36" name="Group 83">
            <a:extLst>
              <a:ext uri="{FF2B5EF4-FFF2-40B4-BE49-F238E27FC236}">
                <a16:creationId xmlns:a16="http://schemas.microsoft.com/office/drawing/2014/main" id="{D7E8DE5A-8C2C-8D5D-1B32-85E7D43D67FB}"/>
              </a:ext>
            </a:extLst>
          </p:cNvPr>
          <p:cNvGrpSpPr/>
          <p:nvPr/>
        </p:nvGrpSpPr>
        <p:grpSpPr>
          <a:xfrm>
            <a:off x="4294624" y="2071460"/>
            <a:ext cx="3604869" cy="3791539"/>
            <a:chOff x="3220968" y="1553595"/>
            <a:chExt cx="2703652" cy="2843654"/>
          </a:xfrm>
        </p:grpSpPr>
        <p:cxnSp>
          <p:nvCxnSpPr>
            <p:cNvPr id="37" name="Straight Connector 36">
              <a:extLst>
                <a:ext uri="{FF2B5EF4-FFF2-40B4-BE49-F238E27FC236}">
                  <a16:creationId xmlns:a16="http://schemas.microsoft.com/office/drawing/2014/main" id="{61E0A7BC-268A-1B0A-0AA5-CF51E8016476}"/>
                </a:ext>
              </a:extLst>
            </p:cNvPr>
            <p:cNvCxnSpPr>
              <a:cxnSpLocks/>
            </p:cNvCxnSpPr>
            <p:nvPr/>
          </p:nvCxnSpPr>
          <p:spPr>
            <a:xfrm>
              <a:off x="3220968" y="2724150"/>
              <a:ext cx="0" cy="46884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C9476D7-6810-BF45-7FFC-CC31DDD092F4}"/>
                </a:ext>
              </a:extLst>
            </p:cNvPr>
            <p:cNvCxnSpPr>
              <a:cxnSpLocks/>
            </p:cNvCxnSpPr>
            <p:nvPr/>
          </p:nvCxnSpPr>
          <p:spPr>
            <a:xfrm>
              <a:off x="4571207" y="2075353"/>
              <a:ext cx="0" cy="2020397"/>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37F85DB-60C4-EC3E-935E-E6A1EF03AA13}"/>
                </a:ext>
              </a:extLst>
            </p:cNvPr>
            <p:cNvCxnSpPr>
              <a:cxnSpLocks/>
            </p:cNvCxnSpPr>
            <p:nvPr/>
          </p:nvCxnSpPr>
          <p:spPr>
            <a:xfrm>
              <a:off x="5924620" y="2724150"/>
              <a:ext cx="0" cy="46884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11FC0EF-7D2B-DA45-441D-58B9A603A9B7}"/>
                </a:ext>
              </a:extLst>
            </p:cNvPr>
            <p:cNvCxnSpPr>
              <a:cxnSpLocks/>
              <a:stCxn id="70" idx="1"/>
            </p:cNvCxnSpPr>
            <p:nvPr/>
          </p:nvCxnSpPr>
          <p:spPr>
            <a:xfrm>
              <a:off x="3587341" y="2776021"/>
              <a:ext cx="712872" cy="1220646"/>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F4F62D1-5FBB-F7EF-0086-41AED8957EF1}"/>
                </a:ext>
              </a:extLst>
            </p:cNvPr>
            <p:cNvCxnSpPr>
              <a:cxnSpLocks/>
              <a:stCxn id="70" idx="0"/>
              <a:endCxn id="74" idx="3"/>
            </p:cNvCxnSpPr>
            <p:nvPr/>
          </p:nvCxnSpPr>
          <p:spPr>
            <a:xfrm flipV="1">
              <a:off x="3843098" y="2260580"/>
              <a:ext cx="1491737" cy="3928"/>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B2116EC-D114-8D7F-C130-2EEB128C82C0}"/>
                </a:ext>
              </a:extLst>
            </p:cNvPr>
            <p:cNvCxnSpPr>
              <a:cxnSpLocks/>
              <a:stCxn id="76" idx="5"/>
              <a:endCxn id="72" idx="2"/>
            </p:cNvCxnSpPr>
            <p:nvPr/>
          </p:nvCxnSpPr>
          <p:spPr>
            <a:xfrm flipV="1">
              <a:off x="3587341" y="2065108"/>
              <a:ext cx="647061" cy="110971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8AEB130-772B-E086-7A0A-8C4890233075}"/>
                </a:ext>
              </a:extLst>
            </p:cNvPr>
            <p:cNvCxnSpPr>
              <a:cxnSpLocks/>
              <a:stCxn id="72" idx="1"/>
              <a:endCxn id="78" idx="4"/>
            </p:cNvCxnSpPr>
            <p:nvPr/>
          </p:nvCxnSpPr>
          <p:spPr>
            <a:xfrm>
              <a:off x="4909599" y="2065108"/>
              <a:ext cx="680993" cy="1093336"/>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1CEC670-71C1-28E8-273E-BA0D336D80DE}"/>
                </a:ext>
              </a:extLst>
            </p:cNvPr>
            <p:cNvCxnSpPr>
              <a:cxnSpLocks/>
              <a:stCxn id="76" idx="0"/>
              <a:endCxn id="78" idx="3"/>
            </p:cNvCxnSpPr>
            <p:nvPr/>
          </p:nvCxnSpPr>
          <p:spPr>
            <a:xfrm flipV="1">
              <a:off x="3843098" y="3669958"/>
              <a:ext cx="1491737" cy="16376"/>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6743078-D892-FD80-FDBE-AA0EE73DB2A1}"/>
                </a:ext>
              </a:extLst>
            </p:cNvPr>
            <p:cNvCxnSpPr>
              <a:cxnSpLocks/>
              <a:stCxn id="80" idx="5"/>
              <a:endCxn id="74" idx="2"/>
            </p:cNvCxnSpPr>
            <p:nvPr/>
          </p:nvCxnSpPr>
          <p:spPr>
            <a:xfrm flipV="1">
              <a:off x="4909599" y="2772093"/>
              <a:ext cx="680993" cy="111364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9507300-2403-DD5F-EB81-EB0D5BB6F784}"/>
                </a:ext>
              </a:extLst>
            </p:cNvPr>
            <p:cNvCxnSpPr>
              <a:cxnSpLocks/>
              <a:stCxn id="76" idx="1"/>
              <a:endCxn id="80" idx="3"/>
            </p:cNvCxnSpPr>
            <p:nvPr/>
          </p:nvCxnSpPr>
          <p:spPr>
            <a:xfrm>
              <a:off x="3587341" y="4197847"/>
              <a:ext cx="391304" cy="19940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1F399B9-2ABC-1D92-9FB0-D8431B7298C0}"/>
                </a:ext>
              </a:extLst>
            </p:cNvPr>
            <p:cNvCxnSpPr>
              <a:cxnSpLocks/>
              <a:stCxn id="80" idx="0"/>
              <a:endCxn id="78" idx="2"/>
            </p:cNvCxnSpPr>
            <p:nvPr/>
          </p:nvCxnSpPr>
          <p:spPr>
            <a:xfrm flipV="1">
              <a:off x="5165356" y="4181471"/>
              <a:ext cx="425236" cy="215778"/>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3CACC97-E679-16D1-1325-86E22F37F7F9}"/>
                </a:ext>
              </a:extLst>
            </p:cNvPr>
            <p:cNvCxnSpPr>
              <a:cxnSpLocks/>
              <a:stCxn id="74" idx="4"/>
              <a:endCxn id="72" idx="0"/>
            </p:cNvCxnSpPr>
            <p:nvPr/>
          </p:nvCxnSpPr>
          <p:spPr>
            <a:xfrm flipH="1" flipV="1">
              <a:off x="5165356" y="1553595"/>
              <a:ext cx="425236" cy="195471"/>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91D4E40-3AE0-CB86-CA03-F1EE85E6D0F2}"/>
                </a:ext>
              </a:extLst>
            </p:cNvPr>
            <p:cNvCxnSpPr>
              <a:cxnSpLocks/>
              <a:stCxn id="72" idx="3"/>
              <a:endCxn id="70" idx="5"/>
            </p:cNvCxnSpPr>
            <p:nvPr/>
          </p:nvCxnSpPr>
          <p:spPr>
            <a:xfrm flipH="1">
              <a:off x="3587341" y="1553595"/>
              <a:ext cx="391304" cy="199399"/>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F60F934-1122-8321-6162-EA4C53FA2A7D}"/>
                </a:ext>
              </a:extLst>
            </p:cNvPr>
            <p:cNvCxnSpPr>
              <a:cxnSpLocks/>
              <a:stCxn id="70" idx="0"/>
              <a:endCxn id="82" idx="4"/>
            </p:cNvCxnSpPr>
            <p:nvPr/>
          </p:nvCxnSpPr>
          <p:spPr>
            <a:xfrm>
              <a:off x="3843098" y="2264508"/>
              <a:ext cx="391304" cy="199399"/>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7097838-172F-689C-BC7C-95C93CEFBEB6}"/>
                </a:ext>
              </a:extLst>
            </p:cNvPr>
            <p:cNvCxnSpPr>
              <a:cxnSpLocks/>
              <a:stCxn id="76" idx="0"/>
              <a:endCxn id="82" idx="2"/>
            </p:cNvCxnSpPr>
            <p:nvPr/>
          </p:nvCxnSpPr>
          <p:spPr>
            <a:xfrm flipV="1">
              <a:off x="3843098" y="3486934"/>
              <a:ext cx="391304" cy="199400"/>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B8A4D86-86E0-7126-1988-B2BB3452037B}"/>
                </a:ext>
              </a:extLst>
            </p:cNvPr>
            <p:cNvCxnSpPr>
              <a:cxnSpLocks/>
              <a:stCxn id="82" idx="1"/>
              <a:endCxn id="78" idx="3"/>
            </p:cNvCxnSpPr>
            <p:nvPr/>
          </p:nvCxnSpPr>
          <p:spPr>
            <a:xfrm>
              <a:off x="4909599" y="3486934"/>
              <a:ext cx="425236" cy="183024"/>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5C3CE48-20AA-0FD8-4D2D-CEC5A407E7CE}"/>
                </a:ext>
              </a:extLst>
            </p:cNvPr>
            <p:cNvCxnSpPr>
              <a:cxnSpLocks/>
              <a:stCxn id="82" idx="5"/>
              <a:endCxn id="74" idx="3"/>
            </p:cNvCxnSpPr>
            <p:nvPr/>
          </p:nvCxnSpPr>
          <p:spPr>
            <a:xfrm flipV="1">
              <a:off x="4909599" y="2260580"/>
              <a:ext cx="425236" cy="203327"/>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70" name="Hexagon 69">
            <a:extLst>
              <a:ext uri="{FF2B5EF4-FFF2-40B4-BE49-F238E27FC236}">
                <a16:creationId xmlns:a16="http://schemas.microsoft.com/office/drawing/2014/main" id="{1103FF9A-9933-534B-FCE1-9088B23140AE}"/>
              </a:ext>
            </a:extLst>
          </p:cNvPr>
          <p:cNvSpPr/>
          <p:nvPr/>
        </p:nvSpPr>
        <p:spPr>
          <a:xfrm>
            <a:off x="3541850" y="2337326"/>
            <a:ext cx="1582281" cy="1364036"/>
          </a:xfrm>
          <a:prstGeom prst="hexagon">
            <a:avLst/>
          </a:prstGeom>
          <a:solidFill>
            <a:schemeClr val="accent1"/>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3" dirty="0"/>
              <a:t>Separate Fund, Codes, &amp; Files</a:t>
            </a:r>
          </a:p>
        </p:txBody>
      </p:sp>
      <p:sp>
        <p:nvSpPr>
          <p:cNvPr id="72" name="Hexagon 71">
            <a:extLst>
              <a:ext uri="{FF2B5EF4-FFF2-40B4-BE49-F238E27FC236}">
                <a16:creationId xmlns:a16="http://schemas.microsoft.com/office/drawing/2014/main" id="{319E958B-918A-4497-8DD6-9C4F2C34994D}"/>
              </a:ext>
            </a:extLst>
          </p:cNvPr>
          <p:cNvSpPr/>
          <p:nvPr/>
        </p:nvSpPr>
        <p:spPr>
          <a:xfrm>
            <a:off x="5304861" y="1389442"/>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74" name="Hexagon 73">
            <a:extLst>
              <a:ext uri="{FF2B5EF4-FFF2-40B4-BE49-F238E27FC236}">
                <a16:creationId xmlns:a16="http://schemas.microsoft.com/office/drawing/2014/main" id="{B7D53102-5A83-1346-83A3-2B715CD05562}"/>
              </a:ext>
            </a:extLst>
          </p:cNvPr>
          <p:cNvSpPr/>
          <p:nvPr/>
        </p:nvSpPr>
        <p:spPr>
          <a:xfrm>
            <a:off x="7113114" y="2332089"/>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76" name="Hexagon 75">
            <a:extLst>
              <a:ext uri="{FF2B5EF4-FFF2-40B4-BE49-F238E27FC236}">
                <a16:creationId xmlns:a16="http://schemas.microsoft.com/office/drawing/2014/main" id="{AF1E0B05-427D-DBFB-8083-37E14E2F1C68}"/>
              </a:ext>
            </a:extLst>
          </p:cNvPr>
          <p:cNvSpPr/>
          <p:nvPr/>
        </p:nvSpPr>
        <p:spPr>
          <a:xfrm>
            <a:off x="3541850" y="4233094"/>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78" name="Hexagon 77">
            <a:extLst>
              <a:ext uri="{FF2B5EF4-FFF2-40B4-BE49-F238E27FC236}">
                <a16:creationId xmlns:a16="http://schemas.microsoft.com/office/drawing/2014/main" id="{0EFC68E0-04B5-A8DD-3AAC-C1FD4CE94D62}"/>
              </a:ext>
            </a:extLst>
          </p:cNvPr>
          <p:cNvSpPr/>
          <p:nvPr/>
        </p:nvSpPr>
        <p:spPr>
          <a:xfrm>
            <a:off x="7113114" y="4211259"/>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80" name="Hexagon 79">
            <a:extLst>
              <a:ext uri="{FF2B5EF4-FFF2-40B4-BE49-F238E27FC236}">
                <a16:creationId xmlns:a16="http://schemas.microsoft.com/office/drawing/2014/main" id="{1B1B80B4-5929-1128-B7CB-27E22C8344D6}"/>
              </a:ext>
            </a:extLst>
          </p:cNvPr>
          <p:cNvSpPr/>
          <p:nvPr/>
        </p:nvSpPr>
        <p:spPr>
          <a:xfrm>
            <a:off x="5304861" y="5180981"/>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82" name="Hexagon 81">
            <a:extLst>
              <a:ext uri="{FF2B5EF4-FFF2-40B4-BE49-F238E27FC236}">
                <a16:creationId xmlns:a16="http://schemas.microsoft.com/office/drawing/2014/main" id="{7BE0B5A7-1A41-D51A-ABA7-7A27855A802C}"/>
              </a:ext>
            </a:extLst>
          </p:cNvPr>
          <p:cNvSpPr/>
          <p:nvPr/>
        </p:nvSpPr>
        <p:spPr>
          <a:xfrm>
            <a:off x="5304861" y="3285210"/>
            <a:ext cx="1582281" cy="1364036"/>
          </a:xfrm>
          <a:prstGeom prst="hexagon">
            <a:avLst/>
          </a:prstGeom>
          <a:solidFill>
            <a:schemeClr val="accent5"/>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91" name="TextBox 90">
            <a:extLst>
              <a:ext uri="{FF2B5EF4-FFF2-40B4-BE49-F238E27FC236}">
                <a16:creationId xmlns:a16="http://schemas.microsoft.com/office/drawing/2014/main" id="{665B7F26-EFDD-3F41-B38B-C889D19847B5}"/>
              </a:ext>
            </a:extLst>
          </p:cNvPr>
          <p:cNvSpPr txBox="1"/>
          <p:nvPr/>
        </p:nvSpPr>
        <p:spPr>
          <a:xfrm>
            <a:off x="7143200" y="2522242"/>
            <a:ext cx="1512594" cy="954300"/>
          </a:xfrm>
          <a:prstGeom prst="rect">
            <a:avLst/>
          </a:prstGeom>
          <a:noFill/>
        </p:spPr>
        <p:txBody>
          <a:bodyPr wrap="none" rtlCol="0">
            <a:spAutoFit/>
          </a:bodyPr>
          <a:lstStyle/>
          <a:p>
            <a:pPr algn="ctr"/>
            <a:r>
              <a:rPr lang="en-US" sz="1867" dirty="0">
                <a:solidFill>
                  <a:schemeClr val="bg1"/>
                </a:solidFill>
              </a:rPr>
              <a:t>Establish </a:t>
            </a:r>
          </a:p>
          <a:p>
            <a:pPr algn="ctr"/>
            <a:r>
              <a:rPr lang="en-US" sz="1867" dirty="0">
                <a:solidFill>
                  <a:schemeClr val="bg1"/>
                </a:solidFill>
              </a:rPr>
              <a:t>contact with </a:t>
            </a:r>
          </a:p>
          <a:p>
            <a:pPr algn="ctr"/>
            <a:r>
              <a:rPr lang="en-US" sz="1867" dirty="0">
                <a:solidFill>
                  <a:schemeClr val="bg1"/>
                </a:solidFill>
              </a:rPr>
              <a:t>FEMA</a:t>
            </a:r>
          </a:p>
        </p:txBody>
      </p:sp>
      <p:sp>
        <p:nvSpPr>
          <p:cNvPr id="92" name="TextBox 91">
            <a:extLst>
              <a:ext uri="{FF2B5EF4-FFF2-40B4-BE49-F238E27FC236}">
                <a16:creationId xmlns:a16="http://schemas.microsoft.com/office/drawing/2014/main" id="{6C8AE3AE-EB34-DB8D-82E0-3241C5BC9A5D}"/>
              </a:ext>
            </a:extLst>
          </p:cNvPr>
          <p:cNvSpPr txBox="1"/>
          <p:nvPr/>
        </p:nvSpPr>
        <p:spPr>
          <a:xfrm>
            <a:off x="7135116" y="4532993"/>
            <a:ext cx="1528752" cy="666977"/>
          </a:xfrm>
          <a:prstGeom prst="rect">
            <a:avLst/>
          </a:prstGeom>
          <a:noFill/>
        </p:spPr>
        <p:txBody>
          <a:bodyPr wrap="none" rtlCol="0">
            <a:spAutoFit/>
          </a:bodyPr>
          <a:lstStyle/>
          <a:p>
            <a:pPr algn="ctr"/>
            <a:r>
              <a:rPr lang="en-US" sz="1867" dirty="0">
                <a:solidFill>
                  <a:schemeClr val="bg1"/>
                </a:solidFill>
              </a:rPr>
              <a:t>Prepare for </a:t>
            </a:r>
          </a:p>
          <a:p>
            <a:pPr algn="ctr"/>
            <a:r>
              <a:rPr lang="en-US" sz="1867" dirty="0">
                <a:solidFill>
                  <a:schemeClr val="bg1"/>
                </a:solidFill>
              </a:rPr>
              <a:t>Procurement</a:t>
            </a:r>
          </a:p>
        </p:txBody>
      </p:sp>
      <p:sp>
        <p:nvSpPr>
          <p:cNvPr id="93" name="TextBox 92">
            <a:extLst>
              <a:ext uri="{FF2B5EF4-FFF2-40B4-BE49-F238E27FC236}">
                <a16:creationId xmlns:a16="http://schemas.microsoft.com/office/drawing/2014/main" id="{18060650-B817-46B1-5D5B-47A34D943DF4}"/>
              </a:ext>
            </a:extLst>
          </p:cNvPr>
          <p:cNvSpPr txBox="1"/>
          <p:nvPr/>
        </p:nvSpPr>
        <p:spPr>
          <a:xfrm>
            <a:off x="5538410" y="5511774"/>
            <a:ext cx="1142300" cy="666977"/>
          </a:xfrm>
          <a:prstGeom prst="rect">
            <a:avLst/>
          </a:prstGeom>
          <a:noFill/>
        </p:spPr>
        <p:txBody>
          <a:bodyPr wrap="none" rtlCol="0">
            <a:spAutoFit/>
          </a:bodyPr>
          <a:lstStyle/>
          <a:p>
            <a:pPr algn="ctr"/>
            <a:r>
              <a:rPr lang="en-US" sz="1867" dirty="0">
                <a:solidFill>
                  <a:schemeClr val="bg1"/>
                </a:solidFill>
              </a:rPr>
              <a:t>Damage </a:t>
            </a:r>
          </a:p>
          <a:p>
            <a:pPr algn="ctr"/>
            <a:r>
              <a:rPr lang="en-US" sz="1867" dirty="0">
                <a:solidFill>
                  <a:schemeClr val="bg1"/>
                </a:solidFill>
              </a:rPr>
              <a:t>Inventory</a:t>
            </a:r>
          </a:p>
        </p:txBody>
      </p:sp>
      <p:sp>
        <p:nvSpPr>
          <p:cNvPr id="94" name="TextBox 93">
            <a:extLst>
              <a:ext uri="{FF2B5EF4-FFF2-40B4-BE49-F238E27FC236}">
                <a16:creationId xmlns:a16="http://schemas.microsoft.com/office/drawing/2014/main" id="{77A67E37-FD76-D03D-1484-C80DA1F8A59A}"/>
              </a:ext>
            </a:extLst>
          </p:cNvPr>
          <p:cNvSpPr txBox="1"/>
          <p:nvPr/>
        </p:nvSpPr>
        <p:spPr>
          <a:xfrm>
            <a:off x="3667225" y="4416127"/>
            <a:ext cx="1276310" cy="954300"/>
          </a:xfrm>
          <a:prstGeom prst="rect">
            <a:avLst/>
          </a:prstGeom>
          <a:noFill/>
        </p:spPr>
        <p:txBody>
          <a:bodyPr wrap="none" rtlCol="0">
            <a:spAutoFit/>
          </a:bodyPr>
          <a:lstStyle/>
          <a:p>
            <a:pPr algn="ctr"/>
            <a:r>
              <a:rPr lang="en-US" sz="1867" dirty="0">
                <a:solidFill>
                  <a:schemeClr val="bg1"/>
                </a:solidFill>
              </a:rPr>
              <a:t>Document</a:t>
            </a:r>
          </a:p>
          <a:p>
            <a:pPr algn="ctr"/>
            <a:r>
              <a:rPr lang="en-US" sz="1867" dirty="0">
                <a:solidFill>
                  <a:schemeClr val="bg1"/>
                </a:solidFill>
              </a:rPr>
              <a:t>Document</a:t>
            </a:r>
          </a:p>
          <a:p>
            <a:pPr algn="ctr"/>
            <a:r>
              <a:rPr lang="en-US" sz="1867" dirty="0">
                <a:solidFill>
                  <a:schemeClr val="bg1"/>
                </a:solidFill>
              </a:rPr>
              <a:t>Document</a:t>
            </a:r>
          </a:p>
        </p:txBody>
      </p:sp>
      <p:sp>
        <p:nvSpPr>
          <p:cNvPr id="95" name="TextBox 94">
            <a:extLst>
              <a:ext uri="{FF2B5EF4-FFF2-40B4-BE49-F238E27FC236}">
                <a16:creationId xmlns:a16="http://schemas.microsoft.com/office/drawing/2014/main" id="{61CD727F-63E8-73C4-9FBE-2AF5290F3240}"/>
              </a:ext>
            </a:extLst>
          </p:cNvPr>
          <p:cNvSpPr txBox="1"/>
          <p:nvPr/>
        </p:nvSpPr>
        <p:spPr>
          <a:xfrm>
            <a:off x="5516241" y="1735593"/>
            <a:ext cx="1176925" cy="666977"/>
          </a:xfrm>
          <a:prstGeom prst="rect">
            <a:avLst/>
          </a:prstGeom>
          <a:noFill/>
        </p:spPr>
        <p:txBody>
          <a:bodyPr wrap="none" rtlCol="0">
            <a:spAutoFit/>
          </a:bodyPr>
          <a:lstStyle/>
          <a:p>
            <a:pPr algn="ctr"/>
            <a:r>
              <a:rPr lang="en-US" sz="1867" dirty="0">
                <a:solidFill>
                  <a:schemeClr val="bg1"/>
                </a:solidFill>
              </a:rPr>
              <a:t>Track </a:t>
            </a:r>
          </a:p>
          <a:p>
            <a:pPr algn="ctr"/>
            <a:r>
              <a:rPr lang="en-US" sz="1867" dirty="0">
                <a:solidFill>
                  <a:schemeClr val="bg1"/>
                </a:solidFill>
              </a:rPr>
              <a:t>Expenses</a:t>
            </a:r>
          </a:p>
        </p:txBody>
      </p:sp>
      <p:sp>
        <p:nvSpPr>
          <p:cNvPr id="96" name="TextBox 95">
            <a:extLst>
              <a:ext uri="{FF2B5EF4-FFF2-40B4-BE49-F238E27FC236}">
                <a16:creationId xmlns:a16="http://schemas.microsoft.com/office/drawing/2014/main" id="{E1C60123-DEBE-73AC-A337-5373A04BBA4E}"/>
              </a:ext>
            </a:extLst>
          </p:cNvPr>
          <p:cNvSpPr txBox="1"/>
          <p:nvPr/>
        </p:nvSpPr>
        <p:spPr>
          <a:xfrm>
            <a:off x="5510923" y="3450673"/>
            <a:ext cx="1215397" cy="954300"/>
          </a:xfrm>
          <a:prstGeom prst="rect">
            <a:avLst/>
          </a:prstGeom>
          <a:noFill/>
        </p:spPr>
        <p:txBody>
          <a:bodyPr wrap="none" rtlCol="0">
            <a:spAutoFit/>
          </a:bodyPr>
          <a:lstStyle/>
          <a:p>
            <a:pPr algn="ctr"/>
            <a:r>
              <a:rPr lang="en-US" sz="1867" dirty="0">
                <a:solidFill>
                  <a:schemeClr val="bg1"/>
                </a:solidFill>
              </a:rPr>
              <a:t>Finance </a:t>
            </a:r>
          </a:p>
          <a:p>
            <a:pPr algn="ctr"/>
            <a:r>
              <a:rPr lang="en-US" sz="1867" dirty="0">
                <a:solidFill>
                  <a:schemeClr val="bg1"/>
                </a:solidFill>
              </a:rPr>
              <a:t>Office</a:t>
            </a:r>
          </a:p>
          <a:p>
            <a:pPr algn="ctr"/>
            <a:r>
              <a:rPr lang="en-US" sz="1867" dirty="0">
                <a:solidFill>
                  <a:schemeClr val="bg1"/>
                </a:solidFill>
              </a:rPr>
              <a:t>Response</a:t>
            </a:r>
          </a:p>
        </p:txBody>
      </p:sp>
    </p:spTree>
    <p:extLst>
      <p:ext uri="{BB962C8B-B14F-4D97-AF65-F5344CB8AC3E}">
        <p14:creationId xmlns:p14="http://schemas.microsoft.com/office/powerpoint/2010/main" val="1761909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439E9-FA8A-A7E2-7AA6-763A19FB1FF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D42AE6B-734C-EB25-985C-D6D29CDA9720}"/>
              </a:ext>
            </a:extLst>
          </p:cNvPr>
          <p:cNvSpPr/>
          <p:nvPr/>
        </p:nvSpPr>
        <p:spPr>
          <a:xfrm>
            <a:off x="8591558" y="3920778"/>
            <a:ext cx="3539797" cy="2224490"/>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41C1D7C-7059-F03B-1B52-F7345FD87451}"/>
              </a:ext>
            </a:extLst>
          </p:cNvPr>
          <p:cNvSpPr/>
          <p:nvPr/>
        </p:nvSpPr>
        <p:spPr>
          <a:xfrm>
            <a:off x="8571338" y="990601"/>
            <a:ext cx="3539797" cy="2937222"/>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B70AE968-8370-0BF5-A902-346C7F5C5C24}"/>
              </a:ext>
            </a:extLst>
          </p:cNvPr>
          <p:cNvSpPr>
            <a:spLocks noGrp="1"/>
          </p:cNvSpPr>
          <p:nvPr>
            <p:ph type="title"/>
          </p:nvPr>
        </p:nvSpPr>
        <p:spPr/>
        <p:txBody>
          <a:bodyPr/>
          <a:lstStyle/>
          <a:p>
            <a:r>
              <a:rPr lang="en-US" sz="4000" b="1" dirty="0">
                <a:latin typeface="Segoe UI" panose="020B0502040204020203" pitchFamily="34" charset="0"/>
                <a:cs typeface="Segoe UI" panose="020B0502040204020203" pitchFamily="34" charset="0"/>
              </a:rPr>
              <a:t>What to do NOW: Guidance from the Field</a:t>
            </a:r>
          </a:p>
        </p:txBody>
      </p:sp>
      <p:grpSp>
        <p:nvGrpSpPr>
          <p:cNvPr id="29" name="Group 28">
            <a:extLst>
              <a:ext uri="{FF2B5EF4-FFF2-40B4-BE49-F238E27FC236}">
                <a16:creationId xmlns:a16="http://schemas.microsoft.com/office/drawing/2014/main" id="{DD165041-4D06-8CAC-5ACA-E2666D1CBF03}"/>
              </a:ext>
            </a:extLst>
          </p:cNvPr>
          <p:cNvGrpSpPr/>
          <p:nvPr/>
        </p:nvGrpSpPr>
        <p:grpSpPr>
          <a:xfrm>
            <a:off x="204818" y="1021598"/>
            <a:ext cx="3187955" cy="5689531"/>
            <a:chOff x="359748" y="1621670"/>
            <a:chExt cx="1865715" cy="2743253"/>
          </a:xfrm>
        </p:grpSpPr>
        <p:sp>
          <p:nvSpPr>
            <p:cNvPr id="30" name="TextBox 29">
              <a:extLst>
                <a:ext uri="{FF2B5EF4-FFF2-40B4-BE49-F238E27FC236}">
                  <a16:creationId xmlns:a16="http://schemas.microsoft.com/office/drawing/2014/main" id="{FFFB5858-05D7-4200-1B51-ABE20702B7A3}"/>
                </a:ext>
              </a:extLst>
            </p:cNvPr>
            <p:cNvSpPr txBox="1"/>
            <p:nvPr/>
          </p:nvSpPr>
          <p:spPr>
            <a:xfrm>
              <a:off x="359748" y="1621670"/>
              <a:ext cx="1861915" cy="400672"/>
            </a:xfrm>
            <a:prstGeom prst="rect">
              <a:avLst/>
            </a:prstGeom>
            <a:noFill/>
          </p:spPr>
          <p:txBody>
            <a:bodyPr wrap="square" rtlCol="0">
              <a:spAutoFit/>
            </a:bodyPr>
            <a:lstStyle/>
            <a:p>
              <a:r>
                <a:rPr lang="en-US" sz="2400" dirty="0">
                  <a:solidFill>
                    <a:schemeClr val="tx1">
                      <a:lumMod val="85000"/>
                      <a:lumOff val="15000"/>
                    </a:schemeClr>
                  </a:solidFill>
                </a:rPr>
                <a:t>Track All Expenses</a:t>
              </a:r>
            </a:p>
          </p:txBody>
        </p:sp>
        <p:sp>
          <p:nvSpPr>
            <p:cNvPr id="31" name="TextBox 30">
              <a:extLst>
                <a:ext uri="{FF2B5EF4-FFF2-40B4-BE49-F238E27FC236}">
                  <a16:creationId xmlns:a16="http://schemas.microsoft.com/office/drawing/2014/main" id="{A5B6B66A-BA46-EE0D-08BB-9C31FD0A662E}"/>
                </a:ext>
              </a:extLst>
            </p:cNvPr>
            <p:cNvSpPr txBox="1"/>
            <p:nvPr/>
          </p:nvSpPr>
          <p:spPr>
            <a:xfrm>
              <a:off x="363548" y="1901534"/>
              <a:ext cx="1861915" cy="2463389"/>
            </a:xfrm>
            <a:prstGeom prst="rect">
              <a:avLst/>
            </a:prstGeom>
            <a:noFill/>
          </p:spPr>
          <p:txBody>
            <a:bodyPr wrap="square" rtlCol="0">
              <a:spAutoFit/>
            </a:bodyPr>
            <a:lstStyle/>
            <a:p>
              <a:r>
                <a:rPr lang="en-US" sz="1400" dirty="0">
                  <a:solidFill>
                    <a:schemeClr val="tx1">
                      <a:lumMod val="75000"/>
                      <a:lumOff val="25000"/>
                    </a:schemeClr>
                  </a:solidFill>
                  <a:cs typeface="Segoe UI" panose="020B0502040204020203" pitchFamily="34" charset="0"/>
                </a:rPr>
                <a:t>Reimbursement is going to depend on accurate and precise recordkeeping. </a:t>
              </a:r>
            </a:p>
            <a:p>
              <a:endParaRPr lang="en-US" sz="1400" dirty="0">
                <a:solidFill>
                  <a:schemeClr val="tx1">
                    <a:lumMod val="75000"/>
                    <a:lumOff val="25000"/>
                  </a:schemeClr>
                </a:solidFill>
                <a:cs typeface="Segoe UI" panose="020B0502040204020203" pitchFamily="34" charset="0"/>
              </a:endParaRPr>
            </a:p>
            <a:p>
              <a:r>
                <a:rPr lang="en-US" sz="1400" dirty="0">
                  <a:solidFill>
                    <a:schemeClr val="tx1">
                      <a:lumMod val="75000"/>
                      <a:lumOff val="25000"/>
                    </a:schemeClr>
                  </a:solidFill>
                  <a:cs typeface="Segoe UI" panose="020B0502040204020203" pitchFamily="34" charset="0"/>
                </a:rPr>
                <a:t>Set up systems now and provide instructions for all staff.</a:t>
              </a:r>
            </a:p>
            <a:p>
              <a:endParaRPr lang="en-US" sz="1400" dirty="0">
                <a:solidFill>
                  <a:schemeClr val="tx1">
                    <a:lumMod val="75000"/>
                    <a:lumOff val="25000"/>
                  </a:schemeClr>
                </a:solidFill>
                <a:cs typeface="Segoe UI" panose="020B0502040204020203" pitchFamily="34" charset="0"/>
              </a:endParaRPr>
            </a:p>
            <a:p>
              <a:r>
                <a:rPr lang="en-US" sz="1400" dirty="0">
                  <a:solidFill>
                    <a:schemeClr val="tx1">
                      <a:lumMod val="75000"/>
                      <a:lumOff val="25000"/>
                    </a:schemeClr>
                  </a:solidFill>
                  <a:cs typeface="Segoe UI" panose="020B0502040204020203" pitchFamily="34" charset="0"/>
                </a:rPr>
                <a:t>Upload everything to a common digital file</a:t>
              </a:r>
            </a:p>
            <a:p>
              <a:endParaRPr lang="en-US" sz="1400" dirty="0">
                <a:solidFill>
                  <a:schemeClr val="tx1">
                    <a:lumMod val="75000"/>
                    <a:lumOff val="25000"/>
                  </a:schemeClr>
                </a:solidFill>
                <a:cs typeface="Segoe UI" panose="020B0502040204020203" pitchFamily="34" charset="0"/>
              </a:endParaRPr>
            </a:p>
            <a:p>
              <a:r>
                <a:rPr lang="en-US" sz="1400" b="0" dirty="0">
                  <a:solidFill>
                    <a:schemeClr val="tx1">
                      <a:lumMod val="75000"/>
                      <a:lumOff val="25000"/>
                    </a:schemeClr>
                  </a:solidFill>
                  <a:effectLst/>
                </a:rPr>
                <a:t>Document expenses as you go along. </a:t>
              </a:r>
            </a:p>
            <a:p>
              <a:endParaRPr lang="en-US" sz="1400" dirty="0">
                <a:solidFill>
                  <a:schemeClr val="tx1">
                    <a:lumMod val="75000"/>
                    <a:lumOff val="25000"/>
                  </a:schemeClr>
                </a:solidFill>
              </a:endParaRPr>
            </a:p>
            <a:p>
              <a:r>
                <a:rPr lang="en-US" sz="1400" b="0" dirty="0">
                  <a:solidFill>
                    <a:schemeClr val="tx1">
                      <a:lumMod val="75000"/>
                      <a:lumOff val="25000"/>
                    </a:schemeClr>
                  </a:solidFill>
                  <a:effectLst/>
                </a:rPr>
                <a:t>Write notes on receipts and invoices as they are turned in so you can remember what the purchase was for and how it is related to the disaster event </a:t>
              </a:r>
            </a:p>
            <a:p>
              <a:endParaRPr lang="en-US" sz="1400" dirty="0">
                <a:solidFill>
                  <a:schemeClr val="tx1">
                    <a:lumMod val="75000"/>
                    <a:lumOff val="25000"/>
                  </a:schemeClr>
                </a:solidFill>
              </a:endParaRPr>
            </a:p>
            <a:p>
              <a:r>
                <a:rPr lang="en-US" sz="1400" b="0" dirty="0">
                  <a:solidFill>
                    <a:schemeClr val="tx1">
                      <a:lumMod val="75000"/>
                      <a:lumOff val="25000"/>
                    </a:schemeClr>
                  </a:solidFill>
                  <a:effectLst/>
                </a:rPr>
                <a:t>Use an excel spreadsheet to track expenses and include column for notes to document how each expense was related to the disaster. </a:t>
              </a:r>
              <a:endParaRPr lang="en-US" sz="1400" dirty="0">
                <a:solidFill>
                  <a:schemeClr val="tx1">
                    <a:lumMod val="75000"/>
                    <a:lumOff val="25000"/>
                  </a:schemeClr>
                </a:solidFill>
                <a:effectLst/>
              </a:endParaRPr>
            </a:p>
            <a:p>
              <a:endParaRPr lang="en-US" sz="1600" dirty="0">
                <a:latin typeface="Segoe UI" panose="020B0502040204020203" pitchFamily="34" charset="0"/>
                <a:cs typeface="Segoe UI" panose="020B0502040204020203" pitchFamily="34" charset="0"/>
              </a:endParaRPr>
            </a:p>
            <a:p>
              <a:endParaRPr lang="en-US" sz="1600" dirty="0">
                <a:solidFill>
                  <a:schemeClr val="bg1"/>
                </a:solidFill>
                <a:latin typeface="Segoe UI" panose="020B0502040204020203" pitchFamily="34" charset="0"/>
                <a:cs typeface="Segoe UI" panose="020B0502040204020203" pitchFamily="34" charset="0"/>
              </a:endParaRPr>
            </a:p>
          </p:txBody>
        </p:sp>
      </p:grpSp>
      <p:grpSp>
        <p:nvGrpSpPr>
          <p:cNvPr id="36" name="Group 83">
            <a:extLst>
              <a:ext uri="{FF2B5EF4-FFF2-40B4-BE49-F238E27FC236}">
                <a16:creationId xmlns:a16="http://schemas.microsoft.com/office/drawing/2014/main" id="{256059E3-BF9C-6505-D814-F5E2913ED6CE}"/>
              </a:ext>
            </a:extLst>
          </p:cNvPr>
          <p:cNvGrpSpPr/>
          <p:nvPr/>
        </p:nvGrpSpPr>
        <p:grpSpPr>
          <a:xfrm>
            <a:off x="4294624" y="2071460"/>
            <a:ext cx="3604869" cy="3791539"/>
            <a:chOff x="3220968" y="1553595"/>
            <a:chExt cx="2703652" cy="2843654"/>
          </a:xfrm>
        </p:grpSpPr>
        <p:cxnSp>
          <p:nvCxnSpPr>
            <p:cNvPr id="37" name="Straight Connector 36">
              <a:extLst>
                <a:ext uri="{FF2B5EF4-FFF2-40B4-BE49-F238E27FC236}">
                  <a16:creationId xmlns:a16="http://schemas.microsoft.com/office/drawing/2014/main" id="{BBD9F4A8-9A05-855B-B4F7-E2C60D1AC021}"/>
                </a:ext>
              </a:extLst>
            </p:cNvPr>
            <p:cNvCxnSpPr>
              <a:cxnSpLocks/>
            </p:cNvCxnSpPr>
            <p:nvPr/>
          </p:nvCxnSpPr>
          <p:spPr>
            <a:xfrm>
              <a:off x="3220968" y="2724150"/>
              <a:ext cx="0" cy="46884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C8FE309-E97C-68B9-317E-12C9FE3CB015}"/>
                </a:ext>
              </a:extLst>
            </p:cNvPr>
            <p:cNvCxnSpPr>
              <a:cxnSpLocks/>
            </p:cNvCxnSpPr>
            <p:nvPr/>
          </p:nvCxnSpPr>
          <p:spPr>
            <a:xfrm>
              <a:off x="4571207" y="2075353"/>
              <a:ext cx="0" cy="2020397"/>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16B2DFF-266A-EA3D-60E5-BF531BCB9A19}"/>
                </a:ext>
              </a:extLst>
            </p:cNvPr>
            <p:cNvCxnSpPr>
              <a:cxnSpLocks/>
            </p:cNvCxnSpPr>
            <p:nvPr/>
          </p:nvCxnSpPr>
          <p:spPr>
            <a:xfrm>
              <a:off x="5924620" y="2724150"/>
              <a:ext cx="0" cy="46884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8186627-ACA7-A3B8-9B1D-FE9D2306A000}"/>
                </a:ext>
              </a:extLst>
            </p:cNvPr>
            <p:cNvCxnSpPr>
              <a:cxnSpLocks/>
              <a:stCxn id="70" idx="1"/>
            </p:cNvCxnSpPr>
            <p:nvPr/>
          </p:nvCxnSpPr>
          <p:spPr>
            <a:xfrm>
              <a:off x="3587341" y="2776021"/>
              <a:ext cx="712872" cy="1220646"/>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829DFF4-B113-EDDD-3C34-B494F6192C4F}"/>
                </a:ext>
              </a:extLst>
            </p:cNvPr>
            <p:cNvCxnSpPr>
              <a:cxnSpLocks/>
              <a:stCxn id="70" idx="0"/>
              <a:endCxn id="74" idx="3"/>
            </p:cNvCxnSpPr>
            <p:nvPr/>
          </p:nvCxnSpPr>
          <p:spPr>
            <a:xfrm flipV="1">
              <a:off x="3843098" y="2260580"/>
              <a:ext cx="1491737" cy="3928"/>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92C899-9AF0-432B-7261-C0E6072AD252}"/>
                </a:ext>
              </a:extLst>
            </p:cNvPr>
            <p:cNvCxnSpPr>
              <a:cxnSpLocks/>
              <a:stCxn id="76" idx="5"/>
              <a:endCxn id="72" idx="2"/>
            </p:cNvCxnSpPr>
            <p:nvPr/>
          </p:nvCxnSpPr>
          <p:spPr>
            <a:xfrm flipV="1">
              <a:off x="3587341" y="2065108"/>
              <a:ext cx="647061" cy="110971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91BF719-3D5F-5F9F-1782-6009EA9582E4}"/>
                </a:ext>
              </a:extLst>
            </p:cNvPr>
            <p:cNvCxnSpPr>
              <a:cxnSpLocks/>
              <a:stCxn id="72" idx="1"/>
              <a:endCxn id="78" idx="4"/>
            </p:cNvCxnSpPr>
            <p:nvPr/>
          </p:nvCxnSpPr>
          <p:spPr>
            <a:xfrm>
              <a:off x="4909599" y="2065108"/>
              <a:ext cx="680993" cy="1093336"/>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C14C1A-46EA-ACDB-B439-19619E9B1F66}"/>
                </a:ext>
              </a:extLst>
            </p:cNvPr>
            <p:cNvCxnSpPr>
              <a:cxnSpLocks/>
              <a:stCxn id="76" idx="0"/>
              <a:endCxn id="78" idx="3"/>
            </p:cNvCxnSpPr>
            <p:nvPr/>
          </p:nvCxnSpPr>
          <p:spPr>
            <a:xfrm flipV="1">
              <a:off x="3843098" y="3669958"/>
              <a:ext cx="1491737" cy="16376"/>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0D91014-9610-F0C6-56F0-5C2ADF7D87AF}"/>
                </a:ext>
              </a:extLst>
            </p:cNvPr>
            <p:cNvCxnSpPr>
              <a:cxnSpLocks/>
              <a:stCxn id="80" idx="5"/>
              <a:endCxn id="74" idx="2"/>
            </p:cNvCxnSpPr>
            <p:nvPr/>
          </p:nvCxnSpPr>
          <p:spPr>
            <a:xfrm flipV="1">
              <a:off x="4909599" y="2772093"/>
              <a:ext cx="680993" cy="111364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ECC8EFF-A317-22E4-0BE4-C729FF19BDC6}"/>
                </a:ext>
              </a:extLst>
            </p:cNvPr>
            <p:cNvCxnSpPr>
              <a:cxnSpLocks/>
              <a:stCxn id="76" idx="1"/>
              <a:endCxn id="80" idx="3"/>
            </p:cNvCxnSpPr>
            <p:nvPr/>
          </p:nvCxnSpPr>
          <p:spPr>
            <a:xfrm>
              <a:off x="3587341" y="4197847"/>
              <a:ext cx="391304" cy="19940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08D9C97-21CC-FB61-70BE-D13FD01615C2}"/>
                </a:ext>
              </a:extLst>
            </p:cNvPr>
            <p:cNvCxnSpPr>
              <a:cxnSpLocks/>
              <a:stCxn id="80" idx="0"/>
              <a:endCxn id="78" idx="2"/>
            </p:cNvCxnSpPr>
            <p:nvPr/>
          </p:nvCxnSpPr>
          <p:spPr>
            <a:xfrm flipV="1">
              <a:off x="5165356" y="4181471"/>
              <a:ext cx="425236" cy="215778"/>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B961054-7C6F-725E-6459-47F9764AFFE8}"/>
                </a:ext>
              </a:extLst>
            </p:cNvPr>
            <p:cNvCxnSpPr>
              <a:cxnSpLocks/>
              <a:stCxn id="74" idx="4"/>
              <a:endCxn id="72" idx="0"/>
            </p:cNvCxnSpPr>
            <p:nvPr/>
          </p:nvCxnSpPr>
          <p:spPr>
            <a:xfrm flipH="1" flipV="1">
              <a:off x="5165356" y="1553595"/>
              <a:ext cx="425236" cy="195471"/>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3B87409-68BD-B23C-23EE-389DC8014101}"/>
                </a:ext>
              </a:extLst>
            </p:cNvPr>
            <p:cNvCxnSpPr>
              <a:cxnSpLocks/>
              <a:stCxn id="72" idx="3"/>
              <a:endCxn id="70" idx="5"/>
            </p:cNvCxnSpPr>
            <p:nvPr/>
          </p:nvCxnSpPr>
          <p:spPr>
            <a:xfrm flipH="1">
              <a:off x="3587341" y="1553595"/>
              <a:ext cx="391304" cy="199399"/>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5C529CA-D92D-E88A-0DCC-9746452275AD}"/>
                </a:ext>
              </a:extLst>
            </p:cNvPr>
            <p:cNvCxnSpPr>
              <a:cxnSpLocks/>
              <a:stCxn id="70" idx="0"/>
              <a:endCxn id="82" idx="4"/>
            </p:cNvCxnSpPr>
            <p:nvPr/>
          </p:nvCxnSpPr>
          <p:spPr>
            <a:xfrm>
              <a:off x="3843098" y="2264508"/>
              <a:ext cx="391304" cy="199399"/>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A66AA30-5534-8562-2536-8F09099A4A5C}"/>
                </a:ext>
              </a:extLst>
            </p:cNvPr>
            <p:cNvCxnSpPr>
              <a:cxnSpLocks/>
              <a:stCxn id="76" idx="0"/>
              <a:endCxn id="82" idx="2"/>
            </p:cNvCxnSpPr>
            <p:nvPr/>
          </p:nvCxnSpPr>
          <p:spPr>
            <a:xfrm flipV="1">
              <a:off x="3843098" y="3486934"/>
              <a:ext cx="391304" cy="199400"/>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A219432-E122-E556-959C-A24E9E287A13}"/>
                </a:ext>
              </a:extLst>
            </p:cNvPr>
            <p:cNvCxnSpPr>
              <a:cxnSpLocks/>
              <a:stCxn id="82" idx="1"/>
              <a:endCxn id="78" idx="3"/>
            </p:cNvCxnSpPr>
            <p:nvPr/>
          </p:nvCxnSpPr>
          <p:spPr>
            <a:xfrm>
              <a:off x="4909599" y="3486934"/>
              <a:ext cx="425236" cy="183024"/>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153235C-083D-1B84-F88C-6C348CEEC7DF}"/>
                </a:ext>
              </a:extLst>
            </p:cNvPr>
            <p:cNvCxnSpPr>
              <a:cxnSpLocks/>
              <a:stCxn id="82" idx="5"/>
              <a:endCxn id="74" idx="3"/>
            </p:cNvCxnSpPr>
            <p:nvPr/>
          </p:nvCxnSpPr>
          <p:spPr>
            <a:xfrm flipV="1">
              <a:off x="4909599" y="2260580"/>
              <a:ext cx="425236" cy="203327"/>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70" name="Hexagon 69">
            <a:extLst>
              <a:ext uri="{FF2B5EF4-FFF2-40B4-BE49-F238E27FC236}">
                <a16:creationId xmlns:a16="http://schemas.microsoft.com/office/drawing/2014/main" id="{DF6CACC8-3BEC-3A89-C31B-C85500FC5268}"/>
              </a:ext>
            </a:extLst>
          </p:cNvPr>
          <p:cNvSpPr/>
          <p:nvPr/>
        </p:nvSpPr>
        <p:spPr>
          <a:xfrm>
            <a:off x="3541850" y="2337326"/>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3" dirty="0"/>
              <a:t>Separate Fund, Codes, &amp; Files</a:t>
            </a:r>
          </a:p>
        </p:txBody>
      </p:sp>
      <p:sp>
        <p:nvSpPr>
          <p:cNvPr id="72" name="Hexagon 71">
            <a:extLst>
              <a:ext uri="{FF2B5EF4-FFF2-40B4-BE49-F238E27FC236}">
                <a16:creationId xmlns:a16="http://schemas.microsoft.com/office/drawing/2014/main" id="{C37D6D3A-D28F-0695-F1FC-55DD50AAD35D}"/>
              </a:ext>
            </a:extLst>
          </p:cNvPr>
          <p:cNvSpPr/>
          <p:nvPr/>
        </p:nvSpPr>
        <p:spPr>
          <a:xfrm>
            <a:off x="5304861" y="1389442"/>
            <a:ext cx="1582281" cy="1364036"/>
          </a:xfrm>
          <a:prstGeom prst="hexagon">
            <a:avLst/>
          </a:prstGeom>
          <a:solidFill>
            <a:schemeClr val="accent1"/>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76" name="Hexagon 75">
            <a:extLst>
              <a:ext uri="{FF2B5EF4-FFF2-40B4-BE49-F238E27FC236}">
                <a16:creationId xmlns:a16="http://schemas.microsoft.com/office/drawing/2014/main" id="{8AE56CF8-C757-D261-397C-1737721EA135}"/>
              </a:ext>
            </a:extLst>
          </p:cNvPr>
          <p:cNvSpPr/>
          <p:nvPr/>
        </p:nvSpPr>
        <p:spPr>
          <a:xfrm>
            <a:off x="3541850" y="4233094"/>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78" name="Hexagon 77">
            <a:extLst>
              <a:ext uri="{FF2B5EF4-FFF2-40B4-BE49-F238E27FC236}">
                <a16:creationId xmlns:a16="http://schemas.microsoft.com/office/drawing/2014/main" id="{F47FF2BC-8251-49CA-FCEA-29AC064DE2F9}"/>
              </a:ext>
            </a:extLst>
          </p:cNvPr>
          <p:cNvSpPr/>
          <p:nvPr/>
        </p:nvSpPr>
        <p:spPr>
          <a:xfrm>
            <a:off x="7113114" y="4211259"/>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74" name="Hexagon 73">
            <a:extLst>
              <a:ext uri="{FF2B5EF4-FFF2-40B4-BE49-F238E27FC236}">
                <a16:creationId xmlns:a16="http://schemas.microsoft.com/office/drawing/2014/main" id="{42EB8ECC-77B9-BBE7-CA17-373634461B14}"/>
              </a:ext>
            </a:extLst>
          </p:cNvPr>
          <p:cNvSpPr/>
          <p:nvPr/>
        </p:nvSpPr>
        <p:spPr>
          <a:xfrm>
            <a:off x="7113114" y="2332089"/>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80" name="Hexagon 79">
            <a:extLst>
              <a:ext uri="{FF2B5EF4-FFF2-40B4-BE49-F238E27FC236}">
                <a16:creationId xmlns:a16="http://schemas.microsoft.com/office/drawing/2014/main" id="{8CFF597B-36C1-D7B9-71E8-706665DD663E}"/>
              </a:ext>
            </a:extLst>
          </p:cNvPr>
          <p:cNvSpPr/>
          <p:nvPr/>
        </p:nvSpPr>
        <p:spPr>
          <a:xfrm>
            <a:off x="5304861" y="5180981"/>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82" name="Hexagon 81">
            <a:extLst>
              <a:ext uri="{FF2B5EF4-FFF2-40B4-BE49-F238E27FC236}">
                <a16:creationId xmlns:a16="http://schemas.microsoft.com/office/drawing/2014/main" id="{B3108321-E30A-9E4B-B64E-B68DE51D745A}"/>
              </a:ext>
            </a:extLst>
          </p:cNvPr>
          <p:cNvSpPr/>
          <p:nvPr/>
        </p:nvSpPr>
        <p:spPr>
          <a:xfrm>
            <a:off x="5304861" y="3285210"/>
            <a:ext cx="1582281" cy="1364036"/>
          </a:xfrm>
          <a:prstGeom prst="hexagon">
            <a:avLst/>
          </a:prstGeom>
          <a:solidFill>
            <a:schemeClr val="accent5"/>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91" name="TextBox 90">
            <a:extLst>
              <a:ext uri="{FF2B5EF4-FFF2-40B4-BE49-F238E27FC236}">
                <a16:creationId xmlns:a16="http://schemas.microsoft.com/office/drawing/2014/main" id="{D831AB8A-8057-57DF-3835-A246AA34E1CC}"/>
              </a:ext>
            </a:extLst>
          </p:cNvPr>
          <p:cNvSpPr txBox="1"/>
          <p:nvPr/>
        </p:nvSpPr>
        <p:spPr>
          <a:xfrm>
            <a:off x="7143200" y="2522242"/>
            <a:ext cx="1512594" cy="954300"/>
          </a:xfrm>
          <a:prstGeom prst="rect">
            <a:avLst/>
          </a:prstGeom>
          <a:noFill/>
        </p:spPr>
        <p:txBody>
          <a:bodyPr wrap="none" rtlCol="0">
            <a:spAutoFit/>
          </a:bodyPr>
          <a:lstStyle/>
          <a:p>
            <a:pPr algn="ctr"/>
            <a:r>
              <a:rPr lang="en-US" sz="1867" dirty="0">
                <a:solidFill>
                  <a:schemeClr val="bg1"/>
                </a:solidFill>
              </a:rPr>
              <a:t>Establish </a:t>
            </a:r>
          </a:p>
          <a:p>
            <a:pPr algn="ctr"/>
            <a:r>
              <a:rPr lang="en-US" sz="1867" dirty="0">
                <a:solidFill>
                  <a:schemeClr val="bg1"/>
                </a:solidFill>
              </a:rPr>
              <a:t>contact with </a:t>
            </a:r>
          </a:p>
          <a:p>
            <a:pPr algn="ctr"/>
            <a:r>
              <a:rPr lang="en-US" sz="1867" dirty="0">
                <a:solidFill>
                  <a:schemeClr val="bg1"/>
                </a:solidFill>
              </a:rPr>
              <a:t>FEMA</a:t>
            </a:r>
          </a:p>
        </p:txBody>
      </p:sp>
      <p:sp>
        <p:nvSpPr>
          <p:cNvPr id="92" name="TextBox 91">
            <a:extLst>
              <a:ext uri="{FF2B5EF4-FFF2-40B4-BE49-F238E27FC236}">
                <a16:creationId xmlns:a16="http://schemas.microsoft.com/office/drawing/2014/main" id="{52C54F4B-B9B0-43BE-2FFE-D7DD20CEAD90}"/>
              </a:ext>
            </a:extLst>
          </p:cNvPr>
          <p:cNvSpPr txBox="1"/>
          <p:nvPr/>
        </p:nvSpPr>
        <p:spPr>
          <a:xfrm>
            <a:off x="7135116" y="4532993"/>
            <a:ext cx="1528752" cy="666977"/>
          </a:xfrm>
          <a:prstGeom prst="rect">
            <a:avLst/>
          </a:prstGeom>
          <a:noFill/>
        </p:spPr>
        <p:txBody>
          <a:bodyPr wrap="none" rtlCol="0">
            <a:spAutoFit/>
          </a:bodyPr>
          <a:lstStyle/>
          <a:p>
            <a:pPr algn="ctr"/>
            <a:r>
              <a:rPr lang="en-US" sz="1867" dirty="0">
                <a:solidFill>
                  <a:schemeClr val="bg1"/>
                </a:solidFill>
              </a:rPr>
              <a:t>Prepare for </a:t>
            </a:r>
          </a:p>
          <a:p>
            <a:pPr algn="ctr"/>
            <a:r>
              <a:rPr lang="en-US" sz="1867" dirty="0">
                <a:solidFill>
                  <a:schemeClr val="bg1"/>
                </a:solidFill>
              </a:rPr>
              <a:t>Procurement</a:t>
            </a:r>
          </a:p>
        </p:txBody>
      </p:sp>
      <p:sp>
        <p:nvSpPr>
          <p:cNvPr id="93" name="TextBox 92">
            <a:extLst>
              <a:ext uri="{FF2B5EF4-FFF2-40B4-BE49-F238E27FC236}">
                <a16:creationId xmlns:a16="http://schemas.microsoft.com/office/drawing/2014/main" id="{3E6BA384-E562-2B24-16C3-6CCBA25A1957}"/>
              </a:ext>
            </a:extLst>
          </p:cNvPr>
          <p:cNvSpPr txBox="1"/>
          <p:nvPr/>
        </p:nvSpPr>
        <p:spPr>
          <a:xfrm>
            <a:off x="5538410" y="5511774"/>
            <a:ext cx="1142300" cy="666977"/>
          </a:xfrm>
          <a:prstGeom prst="rect">
            <a:avLst/>
          </a:prstGeom>
          <a:noFill/>
        </p:spPr>
        <p:txBody>
          <a:bodyPr wrap="none" rtlCol="0">
            <a:spAutoFit/>
          </a:bodyPr>
          <a:lstStyle/>
          <a:p>
            <a:pPr algn="ctr"/>
            <a:r>
              <a:rPr lang="en-US" sz="1867" dirty="0">
                <a:solidFill>
                  <a:schemeClr val="bg1"/>
                </a:solidFill>
              </a:rPr>
              <a:t>Damage </a:t>
            </a:r>
          </a:p>
          <a:p>
            <a:pPr algn="ctr"/>
            <a:r>
              <a:rPr lang="en-US" sz="1867" dirty="0">
                <a:solidFill>
                  <a:schemeClr val="bg1"/>
                </a:solidFill>
              </a:rPr>
              <a:t>Inventory</a:t>
            </a:r>
          </a:p>
        </p:txBody>
      </p:sp>
      <p:sp>
        <p:nvSpPr>
          <p:cNvPr id="94" name="TextBox 93">
            <a:extLst>
              <a:ext uri="{FF2B5EF4-FFF2-40B4-BE49-F238E27FC236}">
                <a16:creationId xmlns:a16="http://schemas.microsoft.com/office/drawing/2014/main" id="{ADD7E473-C33E-9A49-876B-D1CCAF0C7F82}"/>
              </a:ext>
            </a:extLst>
          </p:cNvPr>
          <p:cNvSpPr txBox="1"/>
          <p:nvPr/>
        </p:nvSpPr>
        <p:spPr>
          <a:xfrm>
            <a:off x="3663232" y="4649244"/>
            <a:ext cx="1262783" cy="379656"/>
          </a:xfrm>
          <a:prstGeom prst="rect">
            <a:avLst/>
          </a:prstGeom>
          <a:noFill/>
        </p:spPr>
        <p:txBody>
          <a:bodyPr wrap="none" rtlCol="0">
            <a:spAutoFit/>
          </a:bodyPr>
          <a:lstStyle/>
          <a:p>
            <a:pPr algn="ctr"/>
            <a:r>
              <a:rPr lang="en-US" sz="1867" dirty="0">
                <a:solidFill>
                  <a:schemeClr val="bg1"/>
                </a:solidFill>
              </a:rPr>
              <a:t>Cash Flow</a:t>
            </a:r>
          </a:p>
        </p:txBody>
      </p:sp>
      <p:sp>
        <p:nvSpPr>
          <p:cNvPr id="95" name="TextBox 94">
            <a:extLst>
              <a:ext uri="{FF2B5EF4-FFF2-40B4-BE49-F238E27FC236}">
                <a16:creationId xmlns:a16="http://schemas.microsoft.com/office/drawing/2014/main" id="{DF2576FF-E1DD-B2F8-0B14-299522673F76}"/>
              </a:ext>
            </a:extLst>
          </p:cNvPr>
          <p:cNvSpPr txBox="1"/>
          <p:nvPr/>
        </p:nvSpPr>
        <p:spPr>
          <a:xfrm>
            <a:off x="5516241" y="1735593"/>
            <a:ext cx="1176925" cy="666977"/>
          </a:xfrm>
          <a:prstGeom prst="rect">
            <a:avLst/>
          </a:prstGeom>
          <a:noFill/>
        </p:spPr>
        <p:txBody>
          <a:bodyPr wrap="none" rtlCol="0">
            <a:spAutoFit/>
          </a:bodyPr>
          <a:lstStyle/>
          <a:p>
            <a:pPr algn="ctr"/>
            <a:r>
              <a:rPr lang="en-US" sz="1867" dirty="0">
                <a:solidFill>
                  <a:schemeClr val="bg1"/>
                </a:solidFill>
              </a:rPr>
              <a:t>Track </a:t>
            </a:r>
          </a:p>
          <a:p>
            <a:pPr algn="ctr"/>
            <a:r>
              <a:rPr lang="en-US" sz="1867" dirty="0">
                <a:solidFill>
                  <a:schemeClr val="bg1"/>
                </a:solidFill>
              </a:rPr>
              <a:t>Expenses</a:t>
            </a:r>
          </a:p>
        </p:txBody>
      </p:sp>
      <p:sp>
        <p:nvSpPr>
          <p:cNvPr id="96" name="TextBox 95">
            <a:extLst>
              <a:ext uri="{FF2B5EF4-FFF2-40B4-BE49-F238E27FC236}">
                <a16:creationId xmlns:a16="http://schemas.microsoft.com/office/drawing/2014/main" id="{A182F8DF-EADD-8E25-34C0-E2D4D592C948}"/>
              </a:ext>
            </a:extLst>
          </p:cNvPr>
          <p:cNvSpPr txBox="1"/>
          <p:nvPr/>
        </p:nvSpPr>
        <p:spPr>
          <a:xfrm>
            <a:off x="5510923" y="3450673"/>
            <a:ext cx="1215397" cy="954300"/>
          </a:xfrm>
          <a:prstGeom prst="rect">
            <a:avLst/>
          </a:prstGeom>
          <a:noFill/>
        </p:spPr>
        <p:txBody>
          <a:bodyPr wrap="none" rtlCol="0">
            <a:spAutoFit/>
          </a:bodyPr>
          <a:lstStyle/>
          <a:p>
            <a:pPr algn="ctr"/>
            <a:r>
              <a:rPr lang="en-US" sz="1867" dirty="0">
                <a:solidFill>
                  <a:schemeClr val="bg1"/>
                </a:solidFill>
              </a:rPr>
              <a:t>Finance </a:t>
            </a:r>
          </a:p>
          <a:p>
            <a:pPr algn="ctr"/>
            <a:r>
              <a:rPr lang="en-US" sz="1867" dirty="0">
                <a:solidFill>
                  <a:schemeClr val="bg1"/>
                </a:solidFill>
              </a:rPr>
              <a:t>Office</a:t>
            </a:r>
          </a:p>
          <a:p>
            <a:pPr algn="ctr"/>
            <a:r>
              <a:rPr lang="en-US" sz="1867" dirty="0">
                <a:solidFill>
                  <a:schemeClr val="bg1"/>
                </a:solidFill>
              </a:rPr>
              <a:t>Response</a:t>
            </a:r>
          </a:p>
        </p:txBody>
      </p:sp>
      <p:pic>
        <p:nvPicPr>
          <p:cNvPr id="3" name="Picture 2" descr="A close-up of a document&#10;&#10;Description automatically generated">
            <a:hlinkClick r:id="rId3"/>
            <a:extLst>
              <a:ext uri="{FF2B5EF4-FFF2-40B4-BE49-F238E27FC236}">
                <a16:creationId xmlns:a16="http://schemas.microsoft.com/office/drawing/2014/main" id="{404089CB-566F-D6D7-BA52-956E0A2B4CE3}"/>
              </a:ext>
            </a:extLst>
          </p:cNvPr>
          <p:cNvPicPr>
            <a:picLocks noChangeAspect="1"/>
          </p:cNvPicPr>
          <p:nvPr/>
        </p:nvPicPr>
        <p:blipFill>
          <a:blip r:embed="rId4"/>
          <a:stretch>
            <a:fillRect/>
          </a:stretch>
        </p:blipFill>
        <p:spPr>
          <a:xfrm>
            <a:off x="8725481" y="1042625"/>
            <a:ext cx="3170608" cy="1479617"/>
          </a:xfrm>
          <a:prstGeom prst="rect">
            <a:avLst/>
          </a:prstGeom>
          <a:effectLst>
            <a:outerShdw blurRad="50800" dist="38100" dir="8100000" algn="tr" rotWithShape="0">
              <a:prstClr val="black">
                <a:alpha val="40000"/>
              </a:prstClr>
            </a:outerShdw>
          </a:effectLst>
        </p:spPr>
      </p:pic>
      <p:sp>
        <p:nvSpPr>
          <p:cNvPr id="4" name="Rectangle 3">
            <a:extLst>
              <a:ext uri="{FF2B5EF4-FFF2-40B4-BE49-F238E27FC236}">
                <a16:creationId xmlns:a16="http://schemas.microsoft.com/office/drawing/2014/main" id="{5C91A889-73CA-7504-A209-A7156E862119}"/>
              </a:ext>
            </a:extLst>
          </p:cNvPr>
          <p:cNvSpPr/>
          <p:nvPr/>
        </p:nvSpPr>
        <p:spPr>
          <a:xfrm>
            <a:off x="8705261" y="2467639"/>
            <a:ext cx="3170608" cy="13640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effectLst/>
                <a:ea typeface="Times New Roman" panose="02020603050405020304" pitchFamily="18" charset="0"/>
              </a:rPr>
              <a:t>Labor Activity Sheet</a:t>
            </a:r>
            <a:r>
              <a:rPr lang="en-US" sz="1200" dirty="0">
                <a:solidFill>
                  <a:schemeClr val="tx1"/>
                </a:solidFill>
                <a:effectLst/>
                <a:ea typeface="Times New Roman" panose="02020603050405020304" pitchFamily="18" charset="0"/>
                <a:cs typeface="Times New Roman" panose="02020603050405020304" pitchFamily="18" charset="0"/>
              </a:rPr>
              <a:t> and an </a:t>
            </a:r>
            <a:r>
              <a:rPr lang="en-US" sz="1200" b="1" dirty="0">
                <a:solidFill>
                  <a:schemeClr val="tx1"/>
                </a:solidFill>
                <a:effectLst/>
                <a:ea typeface="Times New Roman" panose="02020603050405020304" pitchFamily="18" charset="0"/>
                <a:cs typeface="Times New Roman" panose="02020603050405020304" pitchFamily="18" charset="0"/>
              </a:rPr>
              <a:t>Equipment/Materials</a:t>
            </a:r>
            <a:r>
              <a:rPr lang="en-US" sz="1200" dirty="0">
                <a:solidFill>
                  <a:schemeClr val="tx1"/>
                </a:solidFill>
                <a:effectLst/>
                <a:ea typeface="Times New Roman" panose="02020603050405020304" pitchFamily="18" charset="0"/>
                <a:cs typeface="Times New Roman" panose="02020603050405020304" pitchFamily="18" charset="0"/>
              </a:rPr>
              <a:t> </a:t>
            </a:r>
            <a:r>
              <a:rPr lang="en-US" sz="1200" b="1" dirty="0">
                <a:solidFill>
                  <a:schemeClr val="tx1"/>
                </a:solidFill>
                <a:effectLst/>
                <a:ea typeface="Times New Roman" panose="02020603050405020304" pitchFamily="18" charset="0"/>
                <a:cs typeface="Times New Roman" panose="02020603050405020304" pitchFamily="18" charset="0"/>
              </a:rPr>
              <a:t>Information Sheet</a:t>
            </a:r>
            <a:r>
              <a:rPr lang="en-US" sz="1200" dirty="0">
                <a:solidFill>
                  <a:schemeClr val="tx1"/>
                </a:solidFill>
                <a:effectLst/>
                <a:ea typeface="Times New Roman" panose="02020603050405020304" pitchFamily="18" charset="0"/>
                <a:cs typeface="Times New Roman" panose="02020603050405020304" pitchFamily="18" charset="0"/>
              </a:rPr>
              <a:t> for departments to track all expenditures related to Hurricane Helene, including purchases for preparations, relief efforts, travel, and cleanup. </a:t>
            </a:r>
            <a:endParaRPr lang="en-US" sz="1200" dirty="0">
              <a:solidFill>
                <a:schemeClr val="tx1"/>
              </a:solidFill>
            </a:endParaRPr>
          </a:p>
        </p:txBody>
      </p:sp>
      <p:pic>
        <p:nvPicPr>
          <p:cNvPr id="6" name="Picture 5" descr="A document with text on it&#10;&#10;Description automatically generated">
            <a:hlinkClick r:id="rId5"/>
            <a:extLst>
              <a:ext uri="{FF2B5EF4-FFF2-40B4-BE49-F238E27FC236}">
                <a16:creationId xmlns:a16="http://schemas.microsoft.com/office/drawing/2014/main" id="{DCA9E270-6049-0495-D85A-D7A7400AABDF}"/>
              </a:ext>
            </a:extLst>
          </p:cNvPr>
          <p:cNvPicPr>
            <a:picLocks noChangeAspect="1"/>
          </p:cNvPicPr>
          <p:nvPr/>
        </p:nvPicPr>
        <p:blipFill>
          <a:blip r:embed="rId6"/>
          <a:stretch>
            <a:fillRect/>
          </a:stretch>
        </p:blipFill>
        <p:spPr>
          <a:xfrm>
            <a:off x="8717397" y="3955409"/>
            <a:ext cx="1622058" cy="2025299"/>
          </a:xfrm>
          <a:prstGeom prst="rect">
            <a:avLst/>
          </a:prstGeom>
          <a:effectLst>
            <a:outerShdw blurRad="50800" dist="38100" dir="8100000" algn="tr" rotWithShape="0">
              <a:prstClr val="black">
                <a:alpha val="40000"/>
              </a:prstClr>
            </a:outerShdw>
          </a:effectLst>
        </p:spPr>
      </p:pic>
      <p:sp>
        <p:nvSpPr>
          <p:cNvPr id="7" name="Rectangle 6">
            <a:extLst>
              <a:ext uri="{FF2B5EF4-FFF2-40B4-BE49-F238E27FC236}">
                <a16:creationId xmlns:a16="http://schemas.microsoft.com/office/drawing/2014/main" id="{8683F795-5914-9A06-787F-AB9D17453EB5}"/>
              </a:ext>
            </a:extLst>
          </p:cNvPr>
          <p:cNvSpPr/>
          <p:nvPr/>
        </p:nvSpPr>
        <p:spPr>
          <a:xfrm>
            <a:off x="10361457" y="4438552"/>
            <a:ext cx="1380489" cy="8442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Person County Sample Resource Tracking Instructions</a:t>
            </a:r>
          </a:p>
        </p:txBody>
      </p:sp>
      <p:sp>
        <p:nvSpPr>
          <p:cNvPr id="8" name="Rectangle 7">
            <a:extLst>
              <a:ext uri="{FF2B5EF4-FFF2-40B4-BE49-F238E27FC236}">
                <a16:creationId xmlns:a16="http://schemas.microsoft.com/office/drawing/2014/main" id="{5D14CC0B-BF4F-7CC5-24DD-8902776188E0}"/>
              </a:ext>
            </a:extLst>
          </p:cNvPr>
          <p:cNvSpPr/>
          <p:nvPr/>
        </p:nvSpPr>
        <p:spPr>
          <a:xfrm>
            <a:off x="8571338" y="6145268"/>
            <a:ext cx="3170608" cy="5921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hlinkClick r:id="rId7">
                  <a:extLst>
                    <a:ext uri="{A12FA001-AC4F-418D-AE19-62706E023703}">
                      <ahyp:hlinkClr xmlns:ahyp="http://schemas.microsoft.com/office/drawing/2018/hyperlinkcolor" val="tx"/>
                    </a:ext>
                  </a:extLst>
                </a:hlinkClick>
              </a:rPr>
              <a:t>FEMA Form 214 Activity Log</a:t>
            </a:r>
            <a:endParaRPr lang="en-US" dirty="0">
              <a:solidFill>
                <a:schemeClr val="tx1">
                  <a:lumMod val="75000"/>
                  <a:lumOff val="25000"/>
                </a:schemeClr>
              </a:solidFill>
            </a:endParaRPr>
          </a:p>
          <a:p>
            <a:pPr algn="ctr"/>
            <a:r>
              <a:rPr lang="en-US" dirty="0">
                <a:solidFill>
                  <a:schemeClr val="tx1">
                    <a:lumMod val="75000"/>
                    <a:lumOff val="25000"/>
                  </a:schemeClr>
                </a:solidFill>
                <a:hlinkClick r:id="rId8"/>
              </a:rPr>
              <a:t>NCDPS Form 214 Activity Log</a:t>
            </a:r>
            <a:endParaRPr lang="en-US" dirty="0">
              <a:solidFill>
                <a:schemeClr val="tx1">
                  <a:lumMod val="75000"/>
                  <a:lumOff val="25000"/>
                </a:schemeClr>
              </a:solidFill>
            </a:endParaRPr>
          </a:p>
        </p:txBody>
      </p:sp>
    </p:spTree>
    <p:extLst>
      <p:ext uri="{BB962C8B-B14F-4D97-AF65-F5344CB8AC3E}">
        <p14:creationId xmlns:p14="http://schemas.microsoft.com/office/powerpoint/2010/main" val="3816211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7C258-B965-4042-7C39-9795CDC5EAE2}"/>
              </a:ext>
            </a:extLst>
          </p:cNvPr>
          <p:cNvSpPr>
            <a:spLocks noGrp="1"/>
          </p:cNvSpPr>
          <p:nvPr>
            <p:ph type="title"/>
          </p:nvPr>
        </p:nvSpPr>
        <p:spPr>
          <a:xfrm>
            <a:off x="718457" y="447238"/>
            <a:ext cx="5323715" cy="1642970"/>
          </a:xfrm>
        </p:spPr>
        <p:txBody>
          <a:bodyPr anchor="b">
            <a:normAutofit/>
          </a:bodyPr>
          <a:lstStyle/>
          <a:p>
            <a:r>
              <a:rPr lang="en-US" sz="3700" dirty="0"/>
              <a:t>Employee Compensation, Comp-Time, Overtime, &amp; Reimbursement</a:t>
            </a:r>
          </a:p>
        </p:txBody>
      </p:sp>
      <p:sp>
        <p:nvSpPr>
          <p:cNvPr id="3" name="Content Placeholder 2">
            <a:extLst>
              <a:ext uri="{FF2B5EF4-FFF2-40B4-BE49-F238E27FC236}">
                <a16:creationId xmlns:a16="http://schemas.microsoft.com/office/drawing/2014/main" id="{6F9C113F-0CE5-C164-B711-4929376454BA}"/>
              </a:ext>
            </a:extLst>
          </p:cNvPr>
          <p:cNvSpPr>
            <a:spLocks noGrp="1"/>
          </p:cNvSpPr>
          <p:nvPr>
            <p:ph idx="1"/>
          </p:nvPr>
        </p:nvSpPr>
        <p:spPr>
          <a:xfrm>
            <a:off x="718457" y="2291518"/>
            <a:ext cx="5741655" cy="4365171"/>
          </a:xfrm>
        </p:spPr>
        <p:txBody>
          <a:bodyPr anchor="t">
            <a:normAutofit fontScale="85000" lnSpcReduction="20000"/>
          </a:bodyPr>
          <a:lstStyle/>
          <a:p>
            <a:pPr marL="0" indent="0">
              <a:buNone/>
            </a:pPr>
            <a:r>
              <a:rPr lang="en-US" sz="1500" dirty="0">
                <a:effectLst/>
              </a:rPr>
              <a:t>FEMA determines the eligibility of overtime, premium pay, and compensatory time costs based on the Applicant’s pre-disaster written labor policy, provided the policy: </a:t>
            </a:r>
            <a:endParaRPr lang="en-US" sz="1500" dirty="0"/>
          </a:p>
          <a:p>
            <a:r>
              <a:rPr lang="en-US" sz="1500" dirty="0">
                <a:effectLst/>
              </a:rPr>
              <a:t>Does not include a contingency clause that payment is subject to Federal funding; </a:t>
            </a:r>
          </a:p>
          <a:p>
            <a:r>
              <a:rPr lang="en-US" sz="1500" dirty="0">
                <a:effectLst/>
              </a:rPr>
              <a:t>Is applied uniformly regardless of a Presidential declaration; and </a:t>
            </a:r>
          </a:p>
          <a:p>
            <a:r>
              <a:rPr lang="en-US" sz="1500" dirty="0">
                <a:effectLst/>
              </a:rPr>
              <a:t>Has set non-discretionary criteria for when the Applicant activates various pay types. </a:t>
            </a:r>
          </a:p>
          <a:p>
            <a:pPr marL="0" indent="0">
              <a:buNone/>
            </a:pPr>
            <a:r>
              <a:rPr lang="en-US" sz="1500" dirty="0">
                <a:effectLst/>
              </a:rPr>
              <a:t>If these requirements are not met, FEMA limits funding to the Applicant’s non-discretionary, uniformly applied pay rates. </a:t>
            </a:r>
          </a:p>
          <a:p>
            <a:pPr marL="0" indent="0">
              <a:buNone/>
            </a:pPr>
            <a:r>
              <a:rPr lang="en-US" sz="1500" dirty="0">
                <a:effectLst/>
              </a:rPr>
              <a:t>All costs must be reasonable and equitable for the type of work being performed. </a:t>
            </a:r>
          </a:p>
          <a:p>
            <a:pPr marL="0" indent="0">
              <a:buNone/>
            </a:pPr>
            <a:r>
              <a:rPr lang="en-US" sz="1500" dirty="0">
                <a:effectLst/>
              </a:rPr>
              <a:t>FEMA determines whether the number of hours claimed are reasonable and necessary by evaluating: </a:t>
            </a:r>
          </a:p>
          <a:p>
            <a:r>
              <a:rPr lang="en-US" sz="1500" dirty="0">
                <a:effectLst/>
              </a:rPr>
              <a:t>The severity of the incident;</a:t>
            </a:r>
          </a:p>
          <a:p>
            <a:r>
              <a:rPr lang="en-US" sz="1500" dirty="0">
                <a:effectLst/>
              </a:rPr>
              <a:t>Whether the work was performed at a time when it was necessary to work extraordinary hours based on the circumstances of the incident;</a:t>
            </a:r>
          </a:p>
          <a:p>
            <a:r>
              <a:rPr lang="en-US" sz="1500" dirty="0">
                <a:effectLst/>
              </a:rPr>
              <a:t>The function of the employee for which the hours are claimed; and</a:t>
            </a:r>
          </a:p>
          <a:p>
            <a:r>
              <a:rPr lang="en-US" sz="1500" dirty="0">
                <a:effectLst/>
              </a:rPr>
              <a:t>The number of consecutive hours the employee worked. </a:t>
            </a:r>
            <a:endParaRPr lang="en-US" sz="1500" dirty="0"/>
          </a:p>
          <a:p>
            <a:endParaRPr lang="en-US" sz="1000" dirty="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document with text on it&#10;&#10;Description automatically generated">
            <a:extLst>
              <a:ext uri="{FF2B5EF4-FFF2-40B4-BE49-F238E27FC236}">
                <a16:creationId xmlns:a16="http://schemas.microsoft.com/office/drawing/2014/main" id="{DE65212D-FBA0-97FA-85BD-5145759F516C}"/>
              </a:ext>
            </a:extLst>
          </p:cNvPr>
          <p:cNvPicPr>
            <a:picLocks noChangeAspect="1"/>
          </p:cNvPicPr>
          <p:nvPr/>
        </p:nvPicPr>
        <p:blipFill>
          <a:blip r:embed="rId2"/>
          <a:stretch>
            <a:fillRect/>
          </a:stretch>
        </p:blipFill>
        <p:spPr>
          <a:xfrm>
            <a:off x="6825122" y="362608"/>
            <a:ext cx="5162285" cy="603775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87784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1">
            <a:extLst>
              <a:ext uri="{FF2B5EF4-FFF2-40B4-BE49-F238E27FC236}">
                <a16:creationId xmlns:a16="http://schemas.microsoft.com/office/drawing/2014/main" id="{43E5F37C-869C-FF2C-4EF9-D2583DE0684D}"/>
              </a:ext>
            </a:extLst>
          </p:cNvPr>
          <p:cNvSpPr>
            <a:spLocks noChangeArrowheads="1"/>
          </p:cNvSpPr>
          <p:nvPr/>
        </p:nvSpPr>
        <p:spPr bwMode="auto">
          <a:xfrm>
            <a:off x="1287621" y="787977"/>
            <a:ext cx="10044023" cy="87772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en-US" sz="2500" b="1" i="0" u="none" strike="noStrike" kern="1200" cap="none" normalizeH="0" baseline="0" dirty="0">
                <a:ln>
                  <a:noFill/>
                </a:ln>
                <a:solidFill>
                  <a:srgbClr val="FFFFFF"/>
                </a:solidFill>
                <a:effectLst/>
                <a:latin typeface="+mj-lt"/>
                <a:ea typeface="+mj-ea"/>
                <a:cs typeface="+mj-cs"/>
              </a:rPr>
              <a:t>FEMA Eligibility Criteria Based on Type of Employee and Work Performed</a:t>
            </a:r>
          </a:p>
          <a:p>
            <a:pPr marL="0" marR="0" lvl="0" indent="0" fontAlgn="base">
              <a:lnSpc>
                <a:spcPct val="90000"/>
              </a:lnSpc>
              <a:spcBef>
                <a:spcPct val="0"/>
              </a:spcBef>
              <a:spcAft>
                <a:spcPts val="600"/>
              </a:spcAft>
              <a:buClrTx/>
              <a:buSzTx/>
              <a:tabLst/>
            </a:pPr>
            <a:endParaRPr kumimoji="0" lang="en-US" altLang="en-US" sz="2500" b="0" i="0" u="none" strike="noStrike" kern="1200" cap="none" normalizeH="0" baseline="0" dirty="0">
              <a:ln>
                <a:noFill/>
              </a:ln>
              <a:solidFill>
                <a:srgbClr val="FFFFFF"/>
              </a:solidFill>
              <a:effectLst/>
              <a:latin typeface="+mj-lt"/>
              <a:ea typeface="+mj-ea"/>
              <a:cs typeface="+mj-cs"/>
            </a:endParaRPr>
          </a:p>
        </p:txBody>
      </p:sp>
      <p:graphicFrame>
        <p:nvGraphicFramePr>
          <p:cNvPr id="4" name="Content Placeholder 3">
            <a:extLst>
              <a:ext uri="{FF2B5EF4-FFF2-40B4-BE49-F238E27FC236}">
                <a16:creationId xmlns:a16="http://schemas.microsoft.com/office/drawing/2014/main" id="{210114C5-D58A-F7A4-F987-47F9765DCD25}"/>
              </a:ext>
            </a:extLst>
          </p:cNvPr>
          <p:cNvGraphicFramePr>
            <a:graphicFrameLocks noGrp="1"/>
          </p:cNvGraphicFramePr>
          <p:nvPr>
            <p:ph idx="1"/>
            <p:extLst>
              <p:ext uri="{D42A27DB-BD31-4B8C-83A1-F6EECF244321}">
                <p14:modId xmlns:p14="http://schemas.microsoft.com/office/powerpoint/2010/main" val="89065737"/>
              </p:ext>
            </p:extLst>
          </p:nvPr>
        </p:nvGraphicFramePr>
        <p:xfrm>
          <a:off x="415239" y="1575955"/>
          <a:ext cx="11361521" cy="4938496"/>
        </p:xfrm>
        <a:graphic>
          <a:graphicData uri="http://schemas.openxmlformats.org/drawingml/2006/table">
            <a:tbl>
              <a:tblPr/>
              <a:tblGrid>
                <a:gridCol w="10744401">
                  <a:extLst>
                    <a:ext uri="{9D8B030D-6E8A-4147-A177-3AD203B41FA5}">
                      <a16:colId xmlns:a16="http://schemas.microsoft.com/office/drawing/2014/main" val="3628305340"/>
                    </a:ext>
                  </a:extLst>
                </a:gridCol>
                <a:gridCol w="617120">
                  <a:extLst>
                    <a:ext uri="{9D8B030D-6E8A-4147-A177-3AD203B41FA5}">
                      <a16:colId xmlns:a16="http://schemas.microsoft.com/office/drawing/2014/main" val="1149513030"/>
                    </a:ext>
                  </a:extLst>
                </a:gridCol>
              </a:tblGrid>
              <a:tr h="238687">
                <a:tc>
                  <a:txBody>
                    <a:bodyPr/>
                    <a:lstStyle/>
                    <a:p>
                      <a:pPr algn="l" fontAlgn="ctr"/>
                      <a:endParaRPr lang="en-US" sz="1100" b="0" i="0" u="none" strike="noStrike">
                        <a:effectLst/>
                        <a:latin typeface="Arial" panose="020B0604020202020204" pitchFamily="34" charset="0"/>
                      </a:endParaRPr>
                    </a:p>
                  </a:txBody>
                  <a:tcPr marL="5889" marR="5889" marT="5889" marB="5889" anchor="ctr">
                    <a:lnL>
                      <a:noFill/>
                    </a:lnL>
                    <a:lnR>
                      <a:noFill/>
                    </a:lnR>
                    <a:lnT>
                      <a:noFill/>
                    </a:lnT>
                    <a:lnB>
                      <a:noFill/>
                    </a:lnB>
                    <a:noFill/>
                  </a:tcPr>
                </a:tc>
                <a:tc>
                  <a:txBody>
                    <a:bodyPr/>
                    <a:lstStyle/>
                    <a:p>
                      <a:pPr algn="l" fontAlgn="ctr"/>
                      <a:endParaRPr lang="en-US" sz="1100" b="0" i="0" u="none" strike="noStrike">
                        <a:effectLst/>
                        <a:latin typeface="Arial" panose="020B0604020202020204" pitchFamily="34" charset="0"/>
                      </a:endParaRPr>
                    </a:p>
                  </a:txBody>
                  <a:tcPr marL="5889" marR="5889" marT="5889" marB="5889" anchor="ctr">
                    <a:lnL>
                      <a:noFill/>
                    </a:lnL>
                    <a:lnR>
                      <a:noFill/>
                    </a:lnR>
                    <a:lnT>
                      <a:noFill/>
                    </a:lnT>
                    <a:lnB>
                      <a:noFill/>
                    </a:lnB>
                    <a:noFill/>
                  </a:tcPr>
                </a:tc>
                <a:extLst>
                  <a:ext uri="{0D108BD9-81ED-4DB2-BD59-A6C34878D82A}">
                    <a16:rowId xmlns:a16="http://schemas.microsoft.com/office/drawing/2014/main" val="1626964974"/>
                  </a:ext>
                </a:extLst>
              </a:tr>
              <a:tr h="3954118">
                <a:tc>
                  <a:txBody>
                    <a:bodyPr/>
                    <a:lstStyle/>
                    <a:p>
                      <a:pPr algn="l" fontAlgn="ctr"/>
                      <a:r>
                        <a:rPr lang="en-US" sz="1400" b="0" i="0" u="none" strike="noStrike" dirty="0">
                          <a:effectLst/>
                          <a:latin typeface="+mn-lt"/>
                        </a:rPr>
                        <a:t>FEMA's criteria for reimbursing straight-time labor costs differ depending on the type of employee and whether that employee is performing Emergency Work or Permanent Work.</a:t>
                      </a:r>
                    </a:p>
                    <a:p>
                      <a:pPr algn="l" fontAlgn="ctr"/>
                      <a:r>
                        <a:rPr lang="en-US" sz="1400" b="1" i="0" u="none" strike="noStrike" dirty="0">
                          <a:effectLst/>
                          <a:latin typeface="+mn-lt"/>
                        </a:rPr>
                        <a:t>Permanent Work:</a:t>
                      </a:r>
                      <a:endParaRPr lang="en-US" sz="1400" b="0" i="0" u="none" strike="noStrike" dirty="0">
                        <a:effectLst/>
                        <a:latin typeface="+mn-lt"/>
                      </a:endParaRPr>
                    </a:p>
                    <a:p>
                      <a:pPr algn="l" fontAlgn="ctr">
                        <a:buClrTx/>
                        <a:buSzPts val="1800"/>
                        <a:buFont typeface="Arial" panose="020B0604020202020204" pitchFamily="34" charset="0"/>
                        <a:buChar char="•"/>
                      </a:pPr>
                      <a:r>
                        <a:rPr lang="en-US" sz="1400" b="0" i="0" u="none" strike="noStrike" dirty="0">
                          <a:effectLst/>
                          <a:latin typeface="+mn-lt"/>
                        </a:rPr>
                        <a:t>     Straight-time and overtime labor costs are eligible for both budgeted and unbudgeted employees</a:t>
                      </a:r>
                    </a:p>
                    <a:p>
                      <a:pPr marL="740664" indent="-283464" algn="l" fontAlgn="ctr">
                        <a:buClrTx/>
                        <a:buSzPts val="1800"/>
                        <a:buFont typeface="Arial" panose="020B0604020202020204" pitchFamily="34" charset="0"/>
                        <a:buChar char="•"/>
                      </a:pPr>
                      <a:r>
                        <a:rPr lang="en-US" sz="1400" b="0" i="0" u="none" strike="noStrike" dirty="0">
                          <a:effectLst/>
                          <a:latin typeface="+mn-lt"/>
                        </a:rPr>
                        <a:t>Budgeted Employees Hours</a:t>
                      </a:r>
                    </a:p>
                    <a:p>
                      <a:pPr marL="1143000" indent="-228600" algn="l" fontAlgn="ctr">
                        <a:buClrTx/>
                        <a:buSzPts val="1800"/>
                        <a:buFont typeface="Arial" panose="020B0604020202020204" pitchFamily="34" charset="0"/>
                        <a:buChar char="•"/>
                      </a:pPr>
                      <a:r>
                        <a:rPr lang="en-US" sz="1400" b="0" i="0" u="none" strike="noStrike" dirty="0">
                          <a:effectLst/>
                          <a:latin typeface="+mn-lt"/>
                        </a:rPr>
                        <a:t>Permanent employee</a:t>
                      </a:r>
                    </a:p>
                    <a:p>
                      <a:pPr marL="1143000" indent="-228600" algn="l" fontAlgn="ctr">
                        <a:buClrTx/>
                        <a:buSzPts val="1800"/>
                        <a:buFont typeface="Arial" panose="020B0604020202020204" pitchFamily="34" charset="0"/>
                        <a:buChar char="•"/>
                      </a:pPr>
                      <a:r>
                        <a:rPr lang="en-US" sz="1400" b="0" i="0" u="none" strike="noStrike" dirty="0">
                          <a:effectLst/>
                          <a:latin typeface="+mn-lt"/>
                        </a:rPr>
                        <a:t>Seasonal employee working during normal season of employment</a:t>
                      </a:r>
                    </a:p>
                    <a:p>
                      <a:pPr marL="740664" indent="-283464" algn="l" fontAlgn="ctr">
                        <a:buClrTx/>
                        <a:buSzPts val="1800"/>
                        <a:buFont typeface="Arial" panose="020B0604020202020204" pitchFamily="34" charset="0"/>
                        <a:buChar char="•"/>
                      </a:pPr>
                      <a:r>
                        <a:rPr lang="en-US" sz="1400" b="0" i="0" u="none" strike="noStrike" dirty="0">
                          <a:effectLst/>
                          <a:latin typeface="+mn-lt"/>
                        </a:rPr>
                        <a:t>Unbudgeted Employees Hours</a:t>
                      </a:r>
                    </a:p>
                    <a:p>
                      <a:pPr marL="1143000" indent="-228600" algn="l" fontAlgn="ctr">
                        <a:buClrTx/>
                        <a:buSzPts val="1800"/>
                        <a:buFont typeface="Arial" panose="020B0604020202020204" pitchFamily="34" charset="0"/>
                        <a:buChar char="•"/>
                      </a:pPr>
                      <a:r>
                        <a:rPr lang="en-US" sz="1400" b="0" i="0" u="none" strike="noStrike" dirty="0">
                          <a:effectLst/>
                          <a:latin typeface="+mn-lt"/>
                        </a:rPr>
                        <a:t>Reassigned employee funded from external sources</a:t>
                      </a:r>
                    </a:p>
                    <a:p>
                      <a:pPr marL="1143000" indent="-228600" algn="l" fontAlgn="ctr">
                        <a:buClrTx/>
                        <a:buSzPts val="1800"/>
                        <a:buFont typeface="Arial" panose="020B0604020202020204" pitchFamily="34" charset="0"/>
                        <a:buChar char="•"/>
                      </a:pPr>
                      <a:r>
                        <a:rPr lang="en-US" sz="1400" b="0" i="0" u="none" strike="noStrike" dirty="0">
                          <a:effectLst/>
                          <a:latin typeface="+mn-lt"/>
                        </a:rPr>
                        <a:t>Essential employee called back from furlough</a:t>
                      </a:r>
                    </a:p>
                    <a:p>
                      <a:pPr marL="1143000" indent="-228600" algn="l" fontAlgn="ctr">
                        <a:buClrTx/>
                        <a:buSzPts val="1800"/>
                        <a:buFont typeface="Arial" panose="020B0604020202020204" pitchFamily="34" charset="0"/>
                        <a:buChar char="•"/>
                      </a:pPr>
                      <a:r>
                        <a:rPr lang="en-US" sz="1400" b="0" i="0" u="none" strike="noStrike" dirty="0">
                          <a:effectLst/>
                          <a:latin typeface="+mn-lt"/>
                        </a:rPr>
                        <a:t>Temporary employee hired to perform eligible work</a:t>
                      </a:r>
                    </a:p>
                    <a:p>
                      <a:pPr marL="1143000" indent="-228600" algn="l" fontAlgn="ctr">
                        <a:buClrTx/>
                        <a:buSzPts val="1800"/>
                        <a:buFont typeface="Arial" panose="020B0604020202020204" pitchFamily="34" charset="0"/>
                        <a:buChar char="•"/>
                      </a:pPr>
                      <a:r>
                        <a:rPr lang="en-US" sz="1400" b="0" i="0" u="none" strike="noStrike" dirty="0">
                          <a:effectLst/>
                          <a:latin typeface="+mn-lt"/>
                        </a:rPr>
                        <a:t>Part-time or Seasonal employee working outside normal hours or season of employment</a:t>
                      </a:r>
                    </a:p>
                    <a:p>
                      <a:pPr algn="l" fontAlgn="ctr">
                        <a:buClrTx/>
                        <a:buSzPts val="1800"/>
                        <a:buFont typeface="Arial" panose="020B0604020202020204" pitchFamily="34" charset="0"/>
                        <a:buChar char="•"/>
                      </a:pPr>
                      <a:r>
                        <a:rPr lang="en-US" sz="1400" b="0" i="0" u="none" strike="noStrike" dirty="0">
                          <a:effectLst/>
                          <a:latin typeface="+mn-lt"/>
                        </a:rPr>
                        <a:t>     Types of employees include:</a:t>
                      </a:r>
                    </a:p>
                    <a:p>
                      <a:pPr marL="740664" indent="-283464" algn="l" fontAlgn="ctr">
                        <a:buClrTx/>
                        <a:buSzPts val="1800"/>
                        <a:buFont typeface="Arial" panose="020B0604020202020204" pitchFamily="34" charset="0"/>
                        <a:buChar char="•"/>
                      </a:pPr>
                      <a:r>
                        <a:rPr lang="en-US" sz="1400" b="0" i="0" u="none" strike="noStrike" dirty="0">
                          <a:effectLst/>
                          <a:latin typeface="+mn-lt"/>
                        </a:rPr>
                        <a:t>Reassigned employees</a:t>
                      </a:r>
                    </a:p>
                    <a:p>
                      <a:pPr marL="740664" indent="-283464" algn="l" fontAlgn="ctr">
                        <a:buClrTx/>
                        <a:buSzPts val="1800"/>
                        <a:buFont typeface="Arial" panose="020B0604020202020204" pitchFamily="34" charset="0"/>
                        <a:buChar char="•"/>
                      </a:pPr>
                      <a:r>
                        <a:rPr lang="en-US" sz="1400" b="0" i="0" u="none" strike="noStrike" dirty="0">
                          <a:effectLst/>
                          <a:latin typeface="+mn-lt"/>
                        </a:rPr>
                        <a:t>Backfill employees</a:t>
                      </a:r>
                    </a:p>
                    <a:p>
                      <a:pPr marL="740664" indent="-283464" algn="l" fontAlgn="ctr">
                        <a:buClrTx/>
                        <a:buSzPts val="1800"/>
                        <a:buFont typeface="Arial" panose="020B0604020202020204" pitchFamily="34" charset="0"/>
                        <a:buChar char="•"/>
                      </a:pPr>
                      <a:r>
                        <a:rPr lang="en-US" sz="1400" b="0" i="0" u="none" strike="noStrike" dirty="0">
                          <a:effectLst/>
                          <a:latin typeface="+mn-lt"/>
                        </a:rPr>
                        <a:t>Supervisors</a:t>
                      </a:r>
                    </a:p>
                    <a:p>
                      <a:pPr marL="740664" indent="-283464" algn="l" fontAlgn="ctr">
                        <a:buClrTx/>
                        <a:buSzPts val="1800"/>
                        <a:buFont typeface="Arial" panose="020B0604020202020204" pitchFamily="34" charset="0"/>
                        <a:buChar char="•"/>
                      </a:pPr>
                      <a:r>
                        <a:rPr lang="en-US" sz="1400" b="0" i="0" u="none" strike="noStrike" dirty="0">
                          <a:effectLst/>
                          <a:latin typeface="+mn-lt"/>
                        </a:rPr>
                        <a:t>Other</a:t>
                      </a:r>
                    </a:p>
                    <a:p>
                      <a:pPr algn="l" fontAlgn="ctr"/>
                      <a:r>
                        <a:rPr lang="en-US" sz="1400" b="1" i="0" u="none" strike="noStrike" dirty="0">
                          <a:effectLst/>
                          <a:latin typeface="+mn-lt"/>
                        </a:rPr>
                        <a:t>Emergency Work:</a:t>
                      </a:r>
                      <a:endParaRPr lang="en-US" sz="1400" b="0" i="0" u="none" strike="noStrike" dirty="0">
                        <a:effectLst/>
                        <a:latin typeface="+mn-lt"/>
                      </a:endParaRPr>
                    </a:p>
                    <a:p>
                      <a:pPr algn="l" fontAlgn="ctr">
                        <a:buClrTx/>
                        <a:buSzPts val="1800"/>
                        <a:buFont typeface="Arial" panose="020B0604020202020204" pitchFamily="34" charset="0"/>
                        <a:buChar char="•"/>
                      </a:pPr>
                      <a:r>
                        <a:rPr lang="en-US" sz="1400" b="0" i="0" u="none" strike="noStrike" dirty="0">
                          <a:effectLst/>
                          <a:latin typeface="+mn-lt"/>
                        </a:rPr>
                        <a:t>     For budgeted employees only, overtime labor is eligible</a:t>
                      </a:r>
                    </a:p>
                    <a:p>
                      <a:pPr algn="l" fontAlgn="ctr">
                        <a:buClrTx/>
                        <a:buSzPts val="1800"/>
                        <a:buFont typeface="Arial" panose="020B0604020202020204" pitchFamily="34" charset="0"/>
                        <a:buChar char="•"/>
                      </a:pPr>
                      <a:r>
                        <a:rPr lang="en-US" sz="1400" b="0" i="0" u="none" strike="noStrike" dirty="0">
                          <a:effectLst/>
                          <a:latin typeface="+mn-lt"/>
                        </a:rPr>
                        <a:t>     For unbudgeted employees performing Emergency Work, both straight-time and overtime labor are eligible.</a:t>
                      </a:r>
                    </a:p>
                    <a:p>
                      <a:pPr algn="l" fontAlgn="ctr"/>
                      <a:r>
                        <a:rPr lang="en-US" sz="1400" b="0" i="1" u="none" strike="noStrike" dirty="0">
                          <a:effectLst/>
                          <a:latin typeface="+mn-lt"/>
                        </a:rPr>
                        <a:t>Under the Alternative Procedures authorized by Section 428 of the Stafford Act, straight-time labor costs are eligible for budgeted employees conducting eligible debris removal (Category A) activities. </a:t>
                      </a:r>
                    </a:p>
                  </a:txBody>
                  <a:tcPr marL="58883" marR="5889" marT="5889" marB="0" anchor="ctr">
                    <a:lnL>
                      <a:noFill/>
                    </a:lnL>
                    <a:lnR>
                      <a:noFill/>
                    </a:lnR>
                    <a:lnT>
                      <a:noFill/>
                    </a:lnT>
                    <a:lnB>
                      <a:noFill/>
                    </a:lnB>
                    <a:noFill/>
                  </a:tcPr>
                </a:tc>
                <a:tc>
                  <a:txBody>
                    <a:bodyPr/>
                    <a:lstStyle/>
                    <a:p>
                      <a:pPr algn="l" fontAlgn="t"/>
                      <a:endParaRPr lang="en-US" sz="1100" b="0" i="0" u="none" strike="noStrike" dirty="0">
                        <a:effectLst/>
                        <a:latin typeface="Arial" panose="020B0604020202020204" pitchFamily="34" charset="0"/>
                      </a:endParaRPr>
                    </a:p>
                  </a:txBody>
                  <a:tcPr marL="56527" marR="56527" marT="28263" marB="28263">
                    <a:lnL>
                      <a:noFill/>
                    </a:lnL>
                    <a:lnR>
                      <a:noFill/>
                    </a:lnR>
                    <a:lnT>
                      <a:noFill/>
                    </a:lnT>
                    <a:lnB>
                      <a:noFill/>
                    </a:lnB>
                    <a:noFill/>
                  </a:tcPr>
                </a:tc>
                <a:extLst>
                  <a:ext uri="{0D108BD9-81ED-4DB2-BD59-A6C34878D82A}">
                    <a16:rowId xmlns:a16="http://schemas.microsoft.com/office/drawing/2014/main" val="2483236426"/>
                  </a:ext>
                </a:extLst>
              </a:tr>
            </a:tbl>
          </a:graphicData>
        </a:graphic>
      </p:graphicFrame>
    </p:spTree>
    <p:extLst>
      <p:ext uri="{BB962C8B-B14F-4D97-AF65-F5344CB8AC3E}">
        <p14:creationId xmlns:p14="http://schemas.microsoft.com/office/powerpoint/2010/main" val="1621889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10FF9-3042-1054-F461-DBE4E998DB8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35BC8AB-DD3B-24B0-85B3-165BB5747B0F}"/>
              </a:ext>
            </a:extLst>
          </p:cNvPr>
          <p:cNvSpPr>
            <a:spLocks noGrp="1"/>
          </p:cNvSpPr>
          <p:nvPr>
            <p:ph type="title"/>
          </p:nvPr>
        </p:nvSpPr>
        <p:spPr/>
        <p:txBody>
          <a:bodyPr/>
          <a:lstStyle/>
          <a:p>
            <a:r>
              <a:rPr lang="en-US" sz="4000" b="1" dirty="0">
                <a:latin typeface="Segoe UI" panose="020B0502040204020203" pitchFamily="34" charset="0"/>
                <a:cs typeface="Segoe UI" panose="020B0502040204020203" pitchFamily="34" charset="0"/>
              </a:rPr>
              <a:t>What to do NOW: Guidance from the Field</a:t>
            </a:r>
          </a:p>
        </p:txBody>
      </p:sp>
      <p:grpSp>
        <p:nvGrpSpPr>
          <p:cNvPr id="29" name="Group 28">
            <a:extLst>
              <a:ext uri="{FF2B5EF4-FFF2-40B4-BE49-F238E27FC236}">
                <a16:creationId xmlns:a16="http://schemas.microsoft.com/office/drawing/2014/main" id="{21C51F7D-355E-FD4F-4B79-8943E6E45126}"/>
              </a:ext>
            </a:extLst>
          </p:cNvPr>
          <p:cNvGrpSpPr/>
          <p:nvPr/>
        </p:nvGrpSpPr>
        <p:grpSpPr>
          <a:xfrm>
            <a:off x="341738" y="1389443"/>
            <a:ext cx="2908499" cy="4909354"/>
            <a:chOff x="359748" y="1621670"/>
            <a:chExt cx="1868071" cy="2367085"/>
          </a:xfrm>
        </p:grpSpPr>
        <p:sp>
          <p:nvSpPr>
            <p:cNvPr id="30" name="TextBox 29">
              <a:extLst>
                <a:ext uri="{FF2B5EF4-FFF2-40B4-BE49-F238E27FC236}">
                  <a16:creationId xmlns:a16="http://schemas.microsoft.com/office/drawing/2014/main" id="{F16523A9-0890-C6EF-A9D7-B2FDEC71B8FF}"/>
                </a:ext>
              </a:extLst>
            </p:cNvPr>
            <p:cNvSpPr txBox="1"/>
            <p:nvPr/>
          </p:nvSpPr>
          <p:spPr>
            <a:xfrm>
              <a:off x="359748" y="1621670"/>
              <a:ext cx="1861915" cy="400672"/>
            </a:xfrm>
            <a:prstGeom prst="rect">
              <a:avLst/>
            </a:prstGeom>
            <a:noFill/>
          </p:spPr>
          <p:txBody>
            <a:bodyPr wrap="square" rtlCol="0">
              <a:spAutoFit/>
            </a:bodyPr>
            <a:lstStyle/>
            <a:p>
              <a:r>
                <a:rPr lang="en-US" sz="2400" dirty="0">
                  <a:solidFill>
                    <a:schemeClr val="tx1">
                      <a:lumMod val="85000"/>
                      <a:lumOff val="15000"/>
                    </a:schemeClr>
                  </a:solidFill>
                </a:rPr>
                <a:t>Establish Contact With FEMA</a:t>
              </a:r>
            </a:p>
          </p:txBody>
        </p:sp>
        <p:sp>
          <p:nvSpPr>
            <p:cNvPr id="31" name="TextBox 30">
              <a:extLst>
                <a:ext uri="{FF2B5EF4-FFF2-40B4-BE49-F238E27FC236}">
                  <a16:creationId xmlns:a16="http://schemas.microsoft.com/office/drawing/2014/main" id="{37B163A7-408E-CCD0-2221-CDDA954D33F8}"/>
                </a:ext>
              </a:extLst>
            </p:cNvPr>
            <p:cNvSpPr txBox="1"/>
            <p:nvPr/>
          </p:nvSpPr>
          <p:spPr>
            <a:xfrm>
              <a:off x="365904" y="2044755"/>
              <a:ext cx="1861915" cy="1944000"/>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Meet with FEMA field manager and NCDPS staff</a:t>
              </a:r>
            </a:p>
            <a:p>
              <a:endParaRPr lang="en-US" sz="1600"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To the extent possible, get any guidance or interpretations in writing</a:t>
              </a:r>
            </a:p>
            <a:p>
              <a:endParaRPr lang="en-US" sz="1600" dirty="0">
                <a:latin typeface="Segoe UI" panose="020B0502040204020203" pitchFamily="34" charset="0"/>
                <a:cs typeface="Segoe UI" panose="020B0502040204020203" pitchFamily="34" charset="0"/>
              </a:endParaRPr>
            </a:p>
            <a:p>
              <a:r>
                <a:rPr lang="en-US" sz="1600" b="0" dirty="0">
                  <a:effectLst/>
                  <a:latin typeface="Segoe UI" panose="020B0502040204020203" pitchFamily="34" charset="0"/>
                  <a:cs typeface="Segoe UI" panose="020B0502040204020203" pitchFamily="34" charset="0"/>
                </a:rPr>
                <a:t>Sign up for </a:t>
              </a:r>
              <a:r>
                <a:rPr lang="en-US" sz="1600" b="0" dirty="0">
                  <a:effectLst/>
                  <a:latin typeface="Segoe UI" panose="020B0502040204020203" pitchFamily="34" charset="0"/>
                  <a:cs typeface="Segoe UI" panose="020B0502040204020203" pitchFamily="34" charset="0"/>
                  <a:hlinkClick r:id="rId3"/>
                </a:rPr>
                <a:t>FEMA grants portal </a:t>
              </a:r>
              <a:r>
                <a:rPr lang="en-US" sz="1600" b="0" dirty="0">
                  <a:effectLst/>
                  <a:latin typeface="Segoe UI" panose="020B0502040204020203" pitchFamily="34" charset="0"/>
                  <a:cs typeface="Segoe UI" panose="020B0502040204020203" pitchFamily="34" charset="0"/>
                </a:rPr>
                <a:t>so that you can start submitting reimbursement requests. Learn about proper documentation (training available </a:t>
              </a:r>
              <a:r>
                <a:rPr lang="en-US" sz="1600" b="0" dirty="0">
                  <a:effectLst/>
                  <a:latin typeface="Segoe UI" panose="020B0502040204020203" pitchFamily="34" charset="0"/>
                  <a:cs typeface="Segoe UI" panose="020B0502040204020203" pitchFamily="34" charset="0"/>
                  <a:hlinkClick r:id="rId4"/>
                </a:rPr>
                <a:t>here</a:t>
              </a:r>
              <a:r>
                <a:rPr lang="en-US" sz="1600" b="0" dirty="0">
                  <a:effectLst/>
                  <a:latin typeface="Segoe UI" panose="020B0502040204020203" pitchFamily="34" charset="0"/>
                  <a:cs typeface="Segoe UI" panose="020B0502040204020203" pitchFamily="34" charset="0"/>
                </a:rPr>
                <a:t>)</a:t>
              </a:r>
            </a:p>
            <a:p>
              <a:endParaRPr lang="en-US" sz="1600" dirty="0">
                <a:latin typeface="Segoe UI" panose="020B0502040204020203" pitchFamily="34" charset="0"/>
                <a:cs typeface="Segoe UI" panose="020B0502040204020203" pitchFamily="34" charset="0"/>
              </a:endParaRPr>
            </a:p>
            <a:p>
              <a:r>
                <a:rPr lang="en-US" sz="1600" dirty="0">
                  <a:solidFill>
                    <a:schemeClr val="tx1">
                      <a:lumMod val="75000"/>
                      <a:lumOff val="25000"/>
                    </a:schemeClr>
                  </a:solidFill>
                  <a:latin typeface="Aptos" panose="020B0004020202020204" pitchFamily="34" charset="0"/>
                  <a:hlinkClick r:id="rId5"/>
                </a:rPr>
                <a:t>Public Assistance Policy Guide</a:t>
              </a:r>
              <a:endParaRPr lang="en-US" sz="1600" b="0" dirty="0">
                <a:effectLst/>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 </a:t>
              </a:r>
            </a:p>
          </p:txBody>
        </p:sp>
      </p:grpSp>
      <p:grpSp>
        <p:nvGrpSpPr>
          <p:cNvPr id="36" name="Group 83">
            <a:extLst>
              <a:ext uri="{FF2B5EF4-FFF2-40B4-BE49-F238E27FC236}">
                <a16:creationId xmlns:a16="http://schemas.microsoft.com/office/drawing/2014/main" id="{87CB1DC6-E756-78DE-5F4D-862F4F29F1AE}"/>
              </a:ext>
            </a:extLst>
          </p:cNvPr>
          <p:cNvGrpSpPr/>
          <p:nvPr/>
        </p:nvGrpSpPr>
        <p:grpSpPr>
          <a:xfrm>
            <a:off x="4294624" y="2071460"/>
            <a:ext cx="3604869" cy="3791539"/>
            <a:chOff x="3220968" y="1553595"/>
            <a:chExt cx="2703652" cy="2843654"/>
          </a:xfrm>
        </p:grpSpPr>
        <p:cxnSp>
          <p:nvCxnSpPr>
            <p:cNvPr id="37" name="Straight Connector 36">
              <a:extLst>
                <a:ext uri="{FF2B5EF4-FFF2-40B4-BE49-F238E27FC236}">
                  <a16:creationId xmlns:a16="http://schemas.microsoft.com/office/drawing/2014/main" id="{A8DCA8B6-0A65-6FBA-D41B-30B7B28E0208}"/>
                </a:ext>
              </a:extLst>
            </p:cNvPr>
            <p:cNvCxnSpPr>
              <a:cxnSpLocks/>
            </p:cNvCxnSpPr>
            <p:nvPr/>
          </p:nvCxnSpPr>
          <p:spPr>
            <a:xfrm>
              <a:off x="3220968" y="2724150"/>
              <a:ext cx="0" cy="46884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DAAB451-33E8-FF44-3716-529FD94500F1}"/>
                </a:ext>
              </a:extLst>
            </p:cNvPr>
            <p:cNvCxnSpPr>
              <a:cxnSpLocks/>
            </p:cNvCxnSpPr>
            <p:nvPr/>
          </p:nvCxnSpPr>
          <p:spPr>
            <a:xfrm>
              <a:off x="4571207" y="2075353"/>
              <a:ext cx="0" cy="2020397"/>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01F0425-8777-2879-C7E8-613F60D39904}"/>
                </a:ext>
              </a:extLst>
            </p:cNvPr>
            <p:cNvCxnSpPr>
              <a:cxnSpLocks/>
            </p:cNvCxnSpPr>
            <p:nvPr/>
          </p:nvCxnSpPr>
          <p:spPr>
            <a:xfrm>
              <a:off x="5924620" y="2724150"/>
              <a:ext cx="0" cy="46884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3C4E5C1-1FAC-9BE7-80C7-B92EEAF6C620}"/>
                </a:ext>
              </a:extLst>
            </p:cNvPr>
            <p:cNvCxnSpPr>
              <a:cxnSpLocks/>
              <a:stCxn id="70" idx="1"/>
            </p:cNvCxnSpPr>
            <p:nvPr/>
          </p:nvCxnSpPr>
          <p:spPr>
            <a:xfrm>
              <a:off x="3587341" y="2776021"/>
              <a:ext cx="712872" cy="1220646"/>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6E47A84-8E44-B584-BC45-26CB49E180DB}"/>
                </a:ext>
              </a:extLst>
            </p:cNvPr>
            <p:cNvCxnSpPr>
              <a:cxnSpLocks/>
              <a:stCxn id="70" idx="0"/>
              <a:endCxn id="74" idx="3"/>
            </p:cNvCxnSpPr>
            <p:nvPr/>
          </p:nvCxnSpPr>
          <p:spPr>
            <a:xfrm flipV="1">
              <a:off x="3843098" y="2260580"/>
              <a:ext cx="1491737" cy="3928"/>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1B89FAA-6DBF-C149-919C-6229E5B929FA}"/>
                </a:ext>
              </a:extLst>
            </p:cNvPr>
            <p:cNvCxnSpPr>
              <a:cxnSpLocks/>
              <a:stCxn id="76" idx="5"/>
              <a:endCxn id="72" idx="2"/>
            </p:cNvCxnSpPr>
            <p:nvPr/>
          </p:nvCxnSpPr>
          <p:spPr>
            <a:xfrm flipV="1">
              <a:off x="3587341" y="2065108"/>
              <a:ext cx="647061" cy="110971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43AA7A-3A83-D285-8578-75AD585DF522}"/>
                </a:ext>
              </a:extLst>
            </p:cNvPr>
            <p:cNvCxnSpPr>
              <a:cxnSpLocks/>
              <a:stCxn id="72" idx="1"/>
              <a:endCxn id="78" idx="4"/>
            </p:cNvCxnSpPr>
            <p:nvPr/>
          </p:nvCxnSpPr>
          <p:spPr>
            <a:xfrm>
              <a:off x="4909599" y="2065108"/>
              <a:ext cx="680993" cy="1093336"/>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07167D7-2BD3-EE7F-B800-11039D291CD8}"/>
                </a:ext>
              </a:extLst>
            </p:cNvPr>
            <p:cNvCxnSpPr>
              <a:cxnSpLocks/>
              <a:stCxn id="76" idx="0"/>
              <a:endCxn id="78" idx="3"/>
            </p:cNvCxnSpPr>
            <p:nvPr/>
          </p:nvCxnSpPr>
          <p:spPr>
            <a:xfrm flipV="1">
              <a:off x="3843098" y="3669958"/>
              <a:ext cx="1491737" cy="16376"/>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D5277FF-92F0-1485-3F05-E4CC69A747C3}"/>
                </a:ext>
              </a:extLst>
            </p:cNvPr>
            <p:cNvCxnSpPr>
              <a:cxnSpLocks/>
              <a:stCxn id="80" idx="5"/>
              <a:endCxn id="74" idx="2"/>
            </p:cNvCxnSpPr>
            <p:nvPr/>
          </p:nvCxnSpPr>
          <p:spPr>
            <a:xfrm flipV="1">
              <a:off x="4909599" y="2772093"/>
              <a:ext cx="680993" cy="111364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40D41FD-3E4F-EFD4-6EF7-EE5EBE8753D9}"/>
                </a:ext>
              </a:extLst>
            </p:cNvPr>
            <p:cNvCxnSpPr>
              <a:cxnSpLocks/>
              <a:stCxn id="76" idx="1"/>
              <a:endCxn id="80" idx="3"/>
            </p:cNvCxnSpPr>
            <p:nvPr/>
          </p:nvCxnSpPr>
          <p:spPr>
            <a:xfrm>
              <a:off x="3587341" y="4197847"/>
              <a:ext cx="391304" cy="19940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C2FC04F-CE82-4EB2-D758-61AA58CFC3E4}"/>
                </a:ext>
              </a:extLst>
            </p:cNvPr>
            <p:cNvCxnSpPr>
              <a:cxnSpLocks/>
              <a:stCxn id="80" idx="0"/>
              <a:endCxn id="78" idx="2"/>
            </p:cNvCxnSpPr>
            <p:nvPr/>
          </p:nvCxnSpPr>
          <p:spPr>
            <a:xfrm flipV="1">
              <a:off x="5165356" y="4181471"/>
              <a:ext cx="425236" cy="215778"/>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2066918-2453-0713-AE9E-69AD9C139163}"/>
                </a:ext>
              </a:extLst>
            </p:cNvPr>
            <p:cNvCxnSpPr>
              <a:cxnSpLocks/>
              <a:stCxn id="74" idx="4"/>
              <a:endCxn id="72" idx="0"/>
            </p:cNvCxnSpPr>
            <p:nvPr/>
          </p:nvCxnSpPr>
          <p:spPr>
            <a:xfrm flipH="1" flipV="1">
              <a:off x="5165356" y="1553595"/>
              <a:ext cx="425236" cy="195471"/>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3A560E5-2A34-89D9-FCD2-20ABBDBC60C7}"/>
                </a:ext>
              </a:extLst>
            </p:cNvPr>
            <p:cNvCxnSpPr>
              <a:cxnSpLocks/>
              <a:stCxn id="72" idx="3"/>
              <a:endCxn id="70" idx="5"/>
            </p:cNvCxnSpPr>
            <p:nvPr/>
          </p:nvCxnSpPr>
          <p:spPr>
            <a:xfrm flipH="1">
              <a:off x="3587341" y="1553595"/>
              <a:ext cx="391304" cy="199399"/>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2CB470A-56A2-9523-EC80-7084C02DBCDA}"/>
                </a:ext>
              </a:extLst>
            </p:cNvPr>
            <p:cNvCxnSpPr>
              <a:cxnSpLocks/>
              <a:stCxn id="70" idx="0"/>
              <a:endCxn id="82" idx="4"/>
            </p:cNvCxnSpPr>
            <p:nvPr/>
          </p:nvCxnSpPr>
          <p:spPr>
            <a:xfrm>
              <a:off x="3843098" y="2264508"/>
              <a:ext cx="391304" cy="199399"/>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66E7A9E-D725-4492-4F75-949513A28B77}"/>
                </a:ext>
              </a:extLst>
            </p:cNvPr>
            <p:cNvCxnSpPr>
              <a:cxnSpLocks/>
              <a:stCxn id="76" idx="0"/>
              <a:endCxn id="82" idx="2"/>
            </p:cNvCxnSpPr>
            <p:nvPr/>
          </p:nvCxnSpPr>
          <p:spPr>
            <a:xfrm flipV="1">
              <a:off x="3843098" y="3486934"/>
              <a:ext cx="391304" cy="199400"/>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C3089B9-40AD-50AC-9686-9F71F2BBAB13}"/>
                </a:ext>
              </a:extLst>
            </p:cNvPr>
            <p:cNvCxnSpPr>
              <a:cxnSpLocks/>
              <a:stCxn id="82" idx="1"/>
              <a:endCxn id="78" idx="3"/>
            </p:cNvCxnSpPr>
            <p:nvPr/>
          </p:nvCxnSpPr>
          <p:spPr>
            <a:xfrm>
              <a:off x="4909599" y="3486934"/>
              <a:ext cx="425236" cy="183024"/>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5DBA54B-535C-76BE-F0A9-9A4CBE9CC996}"/>
                </a:ext>
              </a:extLst>
            </p:cNvPr>
            <p:cNvCxnSpPr>
              <a:cxnSpLocks/>
              <a:stCxn id="82" idx="5"/>
              <a:endCxn id="74" idx="3"/>
            </p:cNvCxnSpPr>
            <p:nvPr/>
          </p:nvCxnSpPr>
          <p:spPr>
            <a:xfrm flipV="1">
              <a:off x="4909599" y="2260580"/>
              <a:ext cx="425236" cy="203327"/>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70" name="Hexagon 69">
            <a:extLst>
              <a:ext uri="{FF2B5EF4-FFF2-40B4-BE49-F238E27FC236}">
                <a16:creationId xmlns:a16="http://schemas.microsoft.com/office/drawing/2014/main" id="{A151AF5A-055B-FB4C-A022-EA63CA750528}"/>
              </a:ext>
            </a:extLst>
          </p:cNvPr>
          <p:cNvSpPr/>
          <p:nvPr/>
        </p:nvSpPr>
        <p:spPr>
          <a:xfrm>
            <a:off x="3541850" y="2337326"/>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3" dirty="0"/>
              <a:t>Separate Fund, Codes, &amp; Files</a:t>
            </a:r>
          </a:p>
        </p:txBody>
      </p:sp>
      <p:sp>
        <p:nvSpPr>
          <p:cNvPr id="72" name="Hexagon 71">
            <a:extLst>
              <a:ext uri="{FF2B5EF4-FFF2-40B4-BE49-F238E27FC236}">
                <a16:creationId xmlns:a16="http://schemas.microsoft.com/office/drawing/2014/main" id="{A6D77FE6-5CEC-E90F-A068-DA7CD8284CD3}"/>
              </a:ext>
            </a:extLst>
          </p:cNvPr>
          <p:cNvSpPr/>
          <p:nvPr/>
        </p:nvSpPr>
        <p:spPr>
          <a:xfrm>
            <a:off x="5304861" y="1389442"/>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74" name="Hexagon 73">
            <a:extLst>
              <a:ext uri="{FF2B5EF4-FFF2-40B4-BE49-F238E27FC236}">
                <a16:creationId xmlns:a16="http://schemas.microsoft.com/office/drawing/2014/main" id="{AE700EAF-7247-FE7A-6FAC-FE401C239602}"/>
              </a:ext>
            </a:extLst>
          </p:cNvPr>
          <p:cNvSpPr/>
          <p:nvPr/>
        </p:nvSpPr>
        <p:spPr>
          <a:xfrm>
            <a:off x="7113114" y="2332089"/>
            <a:ext cx="1582281" cy="1364036"/>
          </a:xfrm>
          <a:prstGeom prst="hexagon">
            <a:avLst/>
          </a:prstGeom>
          <a:solidFill>
            <a:schemeClr val="accent1"/>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76" name="Hexagon 75">
            <a:extLst>
              <a:ext uri="{FF2B5EF4-FFF2-40B4-BE49-F238E27FC236}">
                <a16:creationId xmlns:a16="http://schemas.microsoft.com/office/drawing/2014/main" id="{3F6B59B5-654B-AD30-7126-863F22F780F5}"/>
              </a:ext>
            </a:extLst>
          </p:cNvPr>
          <p:cNvSpPr/>
          <p:nvPr/>
        </p:nvSpPr>
        <p:spPr>
          <a:xfrm>
            <a:off x="3541850" y="4233094"/>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78" name="Hexagon 77">
            <a:extLst>
              <a:ext uri="{FF2B5EF4-FFF2-40B4-BE49-F238E27FC236}">
                <a16:creationId xmlns:a16="http://schemas.microsoft.com/office/drawing/2014/main" id="{5C122581-21AF-C554-8BEE-9E07E38E8E2C}"/>
              </a:ext>
            </a:extLst>
          </p:cNvPr>
          <p:cNvSpPr/>
          <p:nvPr/>
        </p:nvSpPr>
        <p:spPr>
          <a:xfrm>
            <a:off x="7113114" y="4211259"/>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80" name="Hexagon 79">
            <a:extLst>
              <a:ext uri="{FF2B5EF4-FFF2-40B4-BE49-F238E27FC236}">
                <a16:creationId xmlns:a16="http://schemas.microsoft.com/office/drawing/2014/main" id="{7199D5F5-10D4-7624-E638-E4842A4E559C}"/>
              </a:ext>
            </a:extLst>
          </p:cNvPr>
          <p:cNvSpPr/>
          <p:nvPr/>
        </p:nvSpPr>
        <p:spPr>
          <a:xfrm>
            <a:off x="5304861" y="5180981"/>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82" name="Hexagon 81">
            <a:extLst>
              <a:ext uri="{FF2B5EF4-FFF2-40B4-BE49-F238E27FC236}">
                <a16:creationId xmlns:a16="http://schemas.microsoft.com/office/drawing/2014/main" id="{E3D0BBC6-EDD6-2255-DE65-9512910E003C}"/>
              </a:ext>
            </a:extLst>
          </p:cNvPr>
          <p:cNvSpPr/>
          <p:nvPr/>
        </p:nvSpPr>
        <p:spPr>
          <a:xfrm>
            <a:off x="5304861" y="3285210"/>
            <a:ext cx="1582281" cy="1364036"/>
          </a:xfrm>
          <a:prstGeom prst="hexagon">
            <a:avLst/>
          </a:prstGeom>
          <a:solidFill>
            <a:schemeClr val="accent5"/>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91" name="TextBox 90">
            <a:extLst>
              <a:ext uri="{FF2B5EF4-FFF2-40B4-BE49-F238E27FC236}">
                <a16:creationId xmlns:a16="http://schemas.microsoft.com/office/drawing/2014/main" id="{28069B14-AEE8-001F-30BC-DD873653FCEF}"/>
              </a:ext>
            </a:extLst>
          </p:cNvPr>
          <p:cNvSpPr txBox="1"/>
          <p:nvPr/>
        </p:nvSpPr>
        <p:spPr>
          <a:xfrm>
            <a:off x="7143200" y="2522242"/>
            <a:ext cx="1512594" cy="954300"/>
          </a:xfrm>
          <a:prstGeom prst="rect">
            <a:avLst/>
          </a:prstGeom>
          <a:noFill/>
        </p:spPr>
        <p:txBody>
          <a:bodyPr wrap="none" rtlCol="0">
            <a:spAutoFit/>
          </a:bodyPr>
          <a:lstStyle/>
          <a:p>
            <a:pPr algn="ctr"/>
            <a:r>
              <a:rPr lang="en-US" sz="1867" dirty="0">
                <a:solidFill>
                  <a:schemeClr val="bg1"/>
                </a:solidFill>
              </a:rPr>
              <a:t>Establish </a:t>
            </a:r>
          </a:p>
          <a:p>
            <a:pPr algn="ctr"/>
            <a:r>
              <a:rPr lang="en-US" sz="1867" dirty="0">
                <a:solidFill>
                  <a:schemeClr val="bg1"/>
                </a:solidFill>
              </a:rPr>
              <a:t>contact with </a:t>
            </a:r>
          </a:p>
          <a:p>
            <a:pPr algn="ctr"/>
            <a:r>
              <a:rPr lang="en-US" sz="1867" dirty="0">
                <a:solidFill>
                  <a:schemeClr val="bg1"/>
                </a:solidFill>
              </a:rPr>
              <a:t>FEMA</a:t>
            </a:r>
          </a:p>
        </p:txBody>
      </p:sp>
      <p:sp>
        <p:nvSpPr>
          <p:cNvPr id="92" name="TextBox 91">
            <a:extLst>
              <a:ext uri="{FF2B5EF4-FFF2-40B4-BE49-F238E27FC236}">
                <a16:creationId xmlns:a16="http://schemas.microsoft.com/office/drawing/2014/main" id="{87597ECE-844E-F16E-E4F7-E973FEAF7281}"/>
              </a:ext>
            </a:extLst>
          </p:cNvPr>
          <p:cNvSpPr txBox="1"/>
          <p:nvPr/>
        </p:nvSpPr>
        <p:spPr>
          <a:xfrm>
            <a:off x="7135116" y="4532993"/>
            <a:ext cx="1528752" cy="666977"/>
          </a:xfrm>
          <a:prstGeom prst="rect">
            <a:avLst/>
          </a:prstGeom>
          <a:noFill/>
        </p:spPr>
        <p:txBody>
          <a:bodyPr wrap="none" rtlCol="0">
            <a:spAutoFit/>
          </a:bodyPr>
          <a:lstStyle/>
          <a:p>
            <a:pPr algn="ctr"/>
            <a:r>
              <a:rPr lang="en-US" sz="1867" dirty="0">
                <a:solidFill>
                  <a:schemeClr val="bg1"/>
                </a:solidFill>
              </a:rPr>
              <a:t>Prepare for </a:t>
            </a:r>
          </a:p>
          <a:p>
            <a:pPr algn="ctr"/>
            <a:r>
              <a:rPr lang="en-US" sz="1867" dirty="0">
                <a:solidFill>
                  <a:schemeClr val="bg1"/>
                </a:solidFill>
              </a:rPr>
              <a:t>Procurement</a:t>
            </a:r>
          </a:p>
        </p:txBody>
      </p:sp>
      <p:sp>
        <p:nvSpPr>
          <p:cNvPr id="93" name="TextBox 92">
            <a:extLst>
              <a:ext uri="{FF2B5EF4-FFF2-40B4-BE49-F238E27FC236}">
                <a16:creationId xmlns:a16="http://schemas.microsoft.com/office/drawing/2014/main" id="{F8C1CB5B-5F29-B535-FD12-A4956FB8C915}"/>
              </a:ext>
            </a:extLst>
          </p:cNvPr>
          <p:cNvSpPr txBox="1"/>
          <p:nvPr/>
        </p:nvSpPr>
        <p:spPr>
          <a:xfrm>
            <a:off x="5538410" y="5511774"/>
            <a:ext cx="1142300" cy="666977"/>
          </a:xfrm>
          <a:prstGeom prst="rect">
            <a:avLst/>
          </a:prstGeom>
          <a:noFill/>
        </p:spPr>
        <p:txBody>
          <a:bodyPr wrap="none" rtlCol="0">
            <a:spAutoFit/>
          </a:bodyPr>
          <a:lstStyle/>
          <a:p>
            <a:pPr algn="ctr"/>
            <a:r>
              <a:rPr lang="en-US" sz="1867" dirty="0">
                <a:solidFill>
                  <a:schemeClr val="bg1"/>
                </a:solidFill>
              </a:rPr>
              <a:t>Damage </a:t>
            </a:r>
          </a:p>
          <a:p>
            <a:pPr algn="ctr"/>
            <a:r>
              <a:rPr lang="en-US" sz="1867" dirty="0">
                <a:solidFill>
                  <a:schemeClr val="bg1"/>
                </a:solidFill>
              </a:rPr>
              <a:t>Inventory</a:t>
            </a:r>
          </a:p>
        </p:txBody>
      </p:sp>
      <p:sp>
        <p:nvSpPr>
          <p:cNvPr id="94" name="TextBox 93">
            <a:extLst>
              <a:ext uri="{FF2B5EF4-FFF2-40B4-BE49-F238E27FC236}">
                <a16:creationId xmlns:a16="http://schemas.microsoft.com/office/drawing/2014/main" id="{3668C33A-B378-7136-5D8B-F69B6F00293F}"/>
              </a:ext>
            </a:extLst>
          </p:cNvPr>
          <p:cNvSpPr txBox="1"/>
          <p:nvPr/>
        </p:nvSpPr>
        <p:spPr>
          <a:xfrm>
            <a:off x="3663232" y="4649244"/>
            <a:ext cx="1262783" cy="379656"/>
          </a:xfrm>
          <a:prstGeom prst="rect">
            <a:avLst/>
          </a:prstGeom>
          <a:noFill/>
        </p:spPr>
        <p:txBody>
          <a:bodyPr wrap="none" rtlCol="0">
            <a:spAutoFit/>
          </a:bodyPr>
          <a:lstStyle/>
          <a:p>
            <a:pPr algn="ctr"/>
            <a:r>
              <a:rPr lang="en-US" sz="1867" dirty="0">
                <a:solidFill>
                  <a:schemeClr val="bg1"/>
                </a:solidFill>
              </a:rPr>
              <a:t>Cash Flow</a:t>
            </a:r>
          </a:p>
        </p:txBody>
      </p:sp>
      <p:sp>
        <p:nvSpPr>
          <p:cNvPr id="95" name="TextBox 94">
            <a:extLst>
              <a:ext uri="{FF2B5EF4-FFF2-40B4-BE49-F238E27FC236}">
                <a16:creationId xmlns:a16="http://schemas.microsoft.com/office/drawing/2014/main" id="{79A1D0B9-3915-F378-5703-91B99FDE68A1}"/>
              </a:ext>
            </a:extLst>
          </p:cNvPr>
          <p:cNvSpPr txBox="1"/>
          <p:nvPr/>
        </p:nvSpPr>
        <p:spPr>
          <a:xfrm>
            <a:off x="5516241" y="1735593"/>
            <a:ext cx="1176925" cy="666977"/>
          </a:xfrm>
          <a:prstGeom prst="rect">
            <a:avLst/>
          </a:prstGeom>
          <a:noFill/>
        </p:spPr>
        <p:txBody>
          <a:bodyPr wrap="none" rtlCol="0">
            <a:spAutoFit/>
          </a:bodyPr>
          <a:lstStyle/>
          <a:p>
            <a:pPr algn="ctr"/>
            <a:r>
              <a:rPr lang="en-US" sz="1867" dirty="0">
                <a:solidFill>
                  <a:schemeClr val="bg1"/>
                </a:solidFill>
              </a:rPr>
              <a:t>Track </a:t>
            </a:r>
          </a:p>
          <a:p>
            <a:pPr algn="ctr"/>
            <a:r>
              <a:rPr lang="en-US" sz="1867" dirty="0">
                <a:solidFill>
                  <a:schemeClr val="bg1"/>
                </a:solidFill>
              </a:rPr>
              <a:t>Expenses</a:t>
            </a:r>
          </a:p>
        </p:txBody>
      </p:sp>
      <p:sp>
        <p:nvSpPr>
          <p:cNvPr id="96" name="TextBox 95">
            <a:extLst>
              <a:ext uri="{FF2B5EF4-FFF2-40B4-BE49-F238E27FC236}">
                <a16:creationId xmlns:a16="http://schemas.microsoft.com/office/drawing/2014/main" id="{1A5F66A8-89B2-2114-F3B3-3E193258678E}"/>
              </a:ext>
            </a:extLst>
          </p:cNvPr>
          <p:cNvSpPr txBox="1"/>
          <p:nvPr/>
        </p:nvSpPr>
        <p:spPr>
          <a:xfrm>
            <a:off x="5510923" y="3450673"/>
            <a:ext cx="1215397" cy="954300"/>
          </a:xfrm>
          <a:prstGeom prst="rect">
            <a:avLst/>
          </a:prstGeom>
          <a:noFill/>
        </p:spPr>
        <p:txBody>
          <a:bodyPr wrap="none" rtlCol="0">
            <a:spAutoFit/>
          </a:bodyPr>
          <a:lstStyle/>
          <a:p>
            <a:pPr algn="ctr"/>
            <a:r>
              <a:rPr lang="en-US" sz="1867" dirty="0">
                <a:solidFill>
                  <a:schemeClr val="bg1"/>
                </a:solidFill>
              </a:rPr>
              <a:t>Finance </a:t>
            </a:r>
          </a:p>
          <a:p>
            <a:pPr algn="ctr"/>
            <a:r>
              <a:rPr lang="en-US" sz="1867" dirty="0">
                <a:solidFill>
                  <a:schemeClr val="bg1"/>
                </a:solidFill>
              </a:rPr>
              <a:t>Office</a:t>
            </a:r>
          </a:p>
          <a:p>
            <a:pPr algn="ctr"/>
            <a:r>
              <a:rPr lang="en-US" sz="1867" dirty="0">
                <a:solidFill>
                  <a:schemeClr val="bg1"/>
                </a:solidFill>
              </a:rPr>
              <a:t>Response</a:t>
            </a:r>
          </a:p>
        </p:txBody>
      </p:sp>
      <p:sp>
        <p:nvSpPr>
          <p:cNvPr id="2" name="Rectangle 1">
            <a:extLst>
              <a:ext uri="{FF2B5EF4-FFF2-40B4-BE49-F238E27FC236}">
                <a16:creationId xmlns:a16="http://schemas.microsoft.com/office/drawing/2014/main" id="{B89858F7-DC96-1A51-F2FF-449D57EBECAA}"/>
              </a:ext>
            </a:extLst>
          </p:cNvPr>
          <p:cNvSpPr/>
          <p:nvPr/>
        </p:nvSpPr>
        <p:spPr>
          <a:xfrm>
            <a:off x="9101164" y="2414492"/>
            <a:ext cx="2239347" cy="1882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75000"/>
                    <a:lumOff val="25000"/>
                  </a:schemeClr>
                </a:solidFill>
              </a:rPr>
              <a:t>Hire a consultant?</a:t>
            </a:r>
          </a:p>
          <a:p>
            <a:pPr algn="ctr"/>
            <a:endParaRPr lang="en-US" dirty="0">
              <a:solidFill>
                <a:schemeClr val="tx1">
                  <a:lumMod val="75000"/>
                  <a:lumOff val="25000"/>
                </a:schemeClr>
              </a:solidFill>
            </a:endParaRPr>
          </a:p>
          <a:p>
            <a:r>
              <a:rPr lang="en-US" sz="1400" dirty="0">
                <a:solidFill>
                  <a:schemeClr val="tx1">
                    <a:lumMod val="75000"/>
                    <a:lumOff val="25000"/>
                  </a:schemeClr>
                </a:solidFill>
              </a:rPr>
              <a:t>SAMPLE </a:t>
            </a:r>
            <a:r>
              <a:rPr lang="en-US" sz="1400" dirty="0">
                <a:solidFill>
                  <a:schemeClr val="tx1">
                    <a:lumMod val="75000"/>
                    <a:lumOff val="25000"/>
                  </a:schemeClr>
                </a:solidFill>
                <a:hlinkClick r:id="rId6"/>
              </a:rPr>
              <a:t>RFQ</a:t>
            </a:r>
            <a:r>
              <a:rPr lang="en-US" sz="1400" dirty="0">
                <a:solidFill>
                  <a:schemeClr val="tx1">
                    <a:lumMod val="75000"/>
                    <a:lumOff val="25000"/>
                  </a:schemeClr>
                </a:solidFill>
              </a:rPr>
              <a:t> and </a:t>
            </a:r>
            <a:r>
              <a:rPr lang="en-US" sz="1400" dirty="0">
                <a:solidFill>
                  <a:schemeClr val="tx1">
                    <a:lumMod val="75000"/>
                    <a:lumOff val="25000"/>
                  </a:schemeClr>
                </a:solidFill>
                <a:hlinkClick r:id="rId7"/>
              </a:rPr>
              <a:t>Scoring Criteria</a:t>
            </a:r>
            <a:r>
              <a:rPr lang="en-US" sz="1400" dirty="0">
                <a:solidFill>
                  <a:schemeClr val="tx1">
                    <a:lumMod val="75000"/>
                    <a:lumOff val="25000"/>
                  </a:schemeClr>
                </a:solidFill>
              </a:rPr>
              <a:t> from Morehead City for </a:t>
            </a:r>
            <a:r>
              <a:rPr lang="en-US" sz="1400" b="0" i="0" u="none" strike="noStrike" dirty="0">
                <a:solidFill>
                  <a:srgbClr val="212121"/>
                </a:solidFill>
                <a:effectLst/>
              </a:rPr>
              <a:t>Public Assistance / Hazard Mitigation &amp; Grant Management Consulting / Disaster Recovery Services</a:t>
            </a:r>
          </a:p>
          <a:p>
            <a:endParaRPr lang="en-US" sz="1400" dirty="0">
              <a:solidFill>
                <a:srgbClr val="212121"/>
              </a:solidFill>
            </a:endParaRPr>
          </a:p>
          <a:p>
            <a:r>
              <a:rPr lang="en-US" sz="1400" dirty="0">
                <a:solidFill>
                  <a:srgbClr val="212121"/>
                </a:solidFill>
              </a:rPr>
              <a:t>SAMPLE </a:t>
            </a:r>
            <a:r>
              <a:rPr lang="en-US" sz="1400" dirty="0">
                <a:solidFill>
                  <a:srgbClr val="212121"/>
                </a:solidFill>
                <a:hlinkClick r:id="rId8"/>
              </a:rPr>
              <a:t>RFQ</a:t>
            </a:r>
            <a:r>
              <a:rPr lang="en-US" sz="1400" dirty="0">
                <a:solidFill>
                  <a:srgbClr val="212121"/>
                </a:solidFill>
              </a:rPr>
              <a:t> from Dare County </a:t>
            </a:r>
            <a:r>
              <a:rPr lang="en-US" sz="1400" dirty="0" err="1">
                <a:solidFill>
                  <a:srgbClr val="212121"/>
                </a:solidFill>
              </a:rPr>
              <a:t>fpr</a:t>
            </a:r>
            <a:r>
              <a:rPr lang="en-US" sz="1400" dirty="0">
                <a:solidFill>
                  <a:srgbClr val="212121"/>
                </a:solidFill>
              </a:rPr>
              <a:t> EM services</a:t>
            </a:r>
            <a:endParaRPr lang="en-US" sz="1400" dirty="0">
              <a:solidFill>
                <a:schemeClr val="tx1">
                  <a:lumMod val="75000"/>
                  <a:lumOff val="25000"/>
                </a:schemeClr>
              </a:solidFill>
            </a:endParaRPr>
          </a:p>
        </p:txBody>
      </p:sp>
    </p:spTree>
    <p:extLst>
      <p:ext uri="{BB962C8B-B14F-4D97-AF65-F5344CB8AC3E}">
        <p14:creationId xmlns:p14="http://schemas.microsoft.com/office/powerpoint/2010/main" val="1702431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87D6D-A477-DB87-4DA6-A1703F7D30DA}"/>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C02A8298-232B-AE89-921D-CB64AC0676C6}"/>
              </a:ext>
            </a:extLst>
          </p:cNvPr>
          <p:cNvSpPr>
            <a:spLocks noGrp="1"/>
          </p:cNvSpPr>
          <p:nvPr>
            <p:ph type="title"/>
          </p:nvPr>
        </p:nvSpPr>
        <p:spPr/>
        <p:txBody>
          <a:bodyPr/>
          <a:lstStyle/>
          <a:p>
            <a:r>
              <a:rPr lang="en-US" sz="4000" b="1" dirty="0">
                <a:latin typeface="Segoe UI" panose="020B0502040204020203" pitchFamily="34" charset="0"/>
                <a:cs typeface="Segoe UI" panose="020B0502040204020203" pitchFamily="34" charset="0"/>
              </a:rPr>
              <a:t>What to do NOW: Guidance from the Field</a:t>
            </a:r>
          </a:p>
        </p:txBody>
      </p:sp>
      <p:grpSp>
        <p:nvGrpSpPr>
          <p:cNvPr id="29" name="Group 28">
            <a:extLst>
              <a:ext uri="{FF2B5EF4-FFF2-40B4-BE49-F238E27FC236}">
                <a16:creationId xmlns:a16="http://schemas.microsoft.com/office/drawing/2014/main" id="{200D0C21-AAD7-6FF7-B0D1-169CA42939D2}"/>
              </a:ext>
            </a:extLst>
          </p:cNvPr>
          <p:cNvGrpSpPr/>
          <p:nvPr/>
        </p:nvGrpSpPr>
        <p:grpSpPr>
          <a:xfrm>
            <a:off x="341738" y="1389444"/>
            <a:ext cx="2908499" cy="3678249"/>
            <a:chOff x="359748" y="1621670"/>
            <a:chExt cx="1868071" cy="1773498"/>
          </a:xfrm>
        </p:grpSpPr>
        <p:sp>
          <p:nvSpPr>
            <p:cNvPr id="30" name="TextBox 29">
              <a:extLst>
                <a:ext uri="{FF2B5EF4-FFF2-40B4-BE49-F238E27FC236}">
                  <a16:creationId xmlns:a16="http://schemas.microsoft.com/office/drawing/2014/main" id="{322C54BD-BCBA-FB05-7CA8-483EEB82294A}"/>
                </a:ext>
              </a:extLst>
            </p:cNvPr>
            <p:cNvSpPr txBox="1"/>
            <p:nvPr/>
          </p:nvSpPr>
          <p:spPr>
            <a:xfrm>
              <a:off x="359748" y="1621670"/>
              <a:ext cx="1861915" cy="400672"/>
            </a:xfrm>
            <a:prstGeom prst="rect">
              <a:avLst/>
            </a:prstGeom>
            <a:noFill/>
          </p:spPr>
          <p:txBody>
            <a:bodyPr wrap="square" rtlCol="0">
              <a:spAutoFit/>
            </a:bodyPr>
            <a:lstStyle/>
            <a:p>
              <a:r>
                <a:rPr lang="en-US" sz="2400" dirty="0">
                  <a:solidFill>
                    <a:schemeClr val="tx1">
                      <a:lumMod val="85000"/>
                      <a:lumOff val="15000"/>
                    </a:schemeClr>
                  </a:solidFill>
                </a:rPr>
                <a:t>Prepare for Procurement</a:t>
              </a:r>
            </a:p>
          </p:txBody>
        </p:sp>
        <p:sp>
          <p:nvSpPr>
            <p:cNvPr id="31" name="TextBox 30">
              <a:extLst>
                <a:ext uri="{FF2B5EF4-FFF2-40B4-BE49-F238E27FC236}">
                  <a16:creationId xmlns:a16="http://schemas.microsoft.com/office/drawing/2014/main" id="{AB2E19B8-7503-75F3-35EF-FE60C84BC117}"/>
                </a:ext>
              </a:extLst>
            </p:cNvPr>
            <p:cNvSpPr txBox="1"/>
            <p:nvPr/>
          </p:nvSpPr>
          <p:spPr>
            <a:xfrm>
              <a:off x="365904" y="2044755"/>
              <a:ext cx="1861915" cy="1350413"/>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Adopt procurement policy that is consistent with state law and FEMA requirements</a:t>
              </a:r>
            </a:p>
            <a:p>
              <a:endParaRPr lang="en-US" sz="1600"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Look for ways to piggy-back off existing contracts</a:t>
              </a:r>
            </a:p>
            <a:p>
              <a:endParaRPr lang="en-US" sz="1600"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hlinkClick r:id="rId3"/>
                </a:rPr>
                <a:t>NCDPS Debris Management</a:t>
              </a:r>
              <a:endParaRPr lang="en-US" sz="1600" dirty="0">
                <a:latin typeface="Segoe UI" panose="020B0502040204020203" pitchFamily="34" charset="0"/>
                <a:cs typeface="Segoe UI" panose="020B0502040204020203" pitchFamily="34" charset="0"/>
              </a:endParaRPr>
            </a:p>
            <a:p>
              <a:endParaRPr lang="en-US" sz="1600" dirty="0">
                <a:latin typeface="Segoe UI" panose="020B0502040204020203" pitchFamily="34" charset="0"/>
                <a:cs typeface="Segoe UI" panose="020B0502040204020203" pitchFamily="34" charset="0"/>
              </a:endParaRPr>
            </a:p>
            <a:p>
              <a:endParaRPr lang="en-US" sz="1600" dirty="0">
                <a:latin typeface="Segoe UI" panose="020B0502040204020203" pitchFamily="34" charset="0"/>
                <a:cs typeface="Segoe UI" panose="020B0502040204020203" pitchFamily="34" charset="0"/>
              </a:endParaRPr>
            </a:p>
            <a:p>
              <a:endParaRPr lang="en-US" sz="1600" dirty="0">
                <a:latin typeface="Segoe UI" panose="020B0502040204020203" pitchFamily="34" charset="0"/>
                <a:cs typeface="Segoe UI" panose="020B0502040204020203" pitchFamily="34" charset="0"/>
              </a:endParaRPr>
            </a:p>
          </p:txBody>
        </p:sp>
      </p:grpSp>
      <p:grpSp>
        <p:nvGrpSpPr>
          <p:cNvPr id="36" name="Group 83">
            <a:extLst>
              <a:ext uri="{FF2B5EF4-FFF2-40B4-BE49-F238E27FC236}">
                <a16:creationId xmlns:a16="http://schemas.microsoft.com/office/drawing/2014/main" id="{7D8768B8-C9FC-4C97-2A0B-0F54E27D7D3D}"/>
              </a:ext>
            </a:extLst>
          </p:cNvPr>
          <p:cNvGrpSpPr/>
          <p:nvPr/>
        </p:nvGrpSpPr>
        <p:grpSpPr>
          <a:xfrm>
            <a:off x="4294624" y="2071460"/>
            <a:ext cx="3604869" cy="3791539"/>
            <a:chOff x="3220968" y="1553595"/>
            <a:chExt cx="2703652" cy="2843654"/>
          </a:xfrm>
        </p:grpSpPr>
        <p:cxnSp>
          <p:nvCxnSpPr>
            <p:cNvPr id="37" name="Straight Connector 36">
              <a:extLst>
                <a:ext uri="{FF2B5EF4-FFF2-40B4-BE49-F238E27FC236}">
                  <a16:creationId xmlns:a16="http://schemas.microsoft.com/office/drawing/2014/main" id="{64B4E147-87CB-A281-CDEA-CC69DC1E3E61}"/>
                </a:ext>
              </a:extLst>
            </p:cNvPr>
            <p:cNvCxnSpPr>
              <a:cxnSpLocks/>
            </p:cNvCxnSpPr>
            <p:nvPr/>
          </p:nvCxnSpPr>
          <p:spPr>
            <a:xfrm>
              <a:off x="3220968" y="2724150"/>
              <a:ext cx="0" cy="46884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DB55D17-B13D-48CD-921C-09933CA9ED54}"/>
                </a:ext>
              </a:extLst>
            </p:cNvPr>
            <p:cNvCxnSpPr>
              <a:cxnSpLocks/>
            </p:cNvCxnSpPr>
            <p:nvPr/>
          </p:nvCxnSpPr>
          <p:spPr>
            <a:xfrm>
              <a:off x="4571207" y="2075353"/>
              <a:ext cx="0" cy="2020397"/>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C5C591-6234-7A1B-FC15-63FD20DA8921}"/>
                </a:ext>
              </a:extLst>
            </p:cNvPr>
            <p:cNvCxnSpPr>
              <a:cxnSpLocks/>
            </p:cNvCxnSpPr>
            <p:nvPr/>
          </p:nvCxnSpPr>
          <p:spPr>
            <a:xfrm>
              <a:off x="5924620" y="2724150"/>
              <a:ext cx="0" cy="46884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E9527E1-BA4A-5E2D-B3D9-68889D7D0DA7}"/>
                </a:ext>
              </a:extLst>
            </p:cNvPr>
            <p:cNvCxnSpPr>
              <a:cxnSpLocks/>
              <a:stCxn id="70" idx="1"/>
            </p:cNvCxnSpPr>
            <p:nvPr/>
          </p:nvCxnSpPr>
          <p:spPr>
            <a:xfrm>
              <a:off x="3587341" y="2776021"/>
              <a:ext cx="712872" cy="1220646"/>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B47CE24-BAC3-D0A6-038A-596EFA6170C9}"/>
                </a:ext>
              </a:extLst>
            </p:cNvPr>
            <p:cNvCxnSpPr>
              <a:cxnSpLocks/>
              <a:stCxn id="70" idx="0"/>
              <a:endCxn id="74" idx="3"/>
            </p:cNvCxnSpPr>
            <p:nvPr/>
          </p:nvCxnSpPr>
          <p:spPr>
            <a:xfrm flipV="1">
              <a:off x="3843098" y="2260580"/>
              <a:ext cx="1491737" cy="3928"/>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16009A5-494B-856C-FBE3-12674EB98ED0}"/>
                </a:ext>
              </a:extLst>
            </p:cNvPr>
            <p:cNvCxnSpPr>
              <a:cxnSpLocks/>
              <a:stCxn id="76" idx="5"/>
              <a:endCxn id="72" idx="2"/>
            </p:cNvCxnSpPr>
            <p:nvPr/>
          </p:nvCxnSpPr>
          <p:spPr>
            <a:xfrm flipV="1">
              <a:off x="3587341" y="2065108"/>
              <a:ext cx="647061" cy="110971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4437DA9-DA2A-D91A-496E-113038BBDCAE}"/>
                </a:ext>
              </a:extLst>
            </p:cNvPr>
            <p:cNvCxnSpPr>
              <a:cxnSpLocks/>
              <a:stCxn id="72" idx="1"/>
              <a:endCxn id="78" idx="4"/>
            </p:cNvCxnSpPr>
            <p:nvPr/>
          </p:nvCxnSpPr>
          <p:spPr>
            <a:xfrm>
              <a:off x="4909599" y="2065108"/>
              <a:ext cx="680993" cy="1093336"/>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E0D031F-8210-59A0-A8A2-383CD973082B}"/>
                </a:ext>
              </a:extLst>
            </p:cNvPr>
            <p:cNvCxnSpPr>
              <a:cxnSpLocks/>
              <a:stCxn id="76" idx="0"/>
              <a:endCxn id="78" idx="3"/>
            </p:cNvCxnSpPr>
            <p:nvPr/>
          </p:nvCxnSpPr>
          <p:spPr>
            <a:xfrm flipV="1">
              <a:off x="3843098" y="3669958"/>
              <a:ext cx="1491737" cy="16376"/>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5C2699A-5620-271E-A658-70ED8E9F09CE}"/>
                </a:ext>
              </a:extLst>
            </p:cNvPr>
            <p:cNvCxnSpPr>
              <a:cxnSpLocks/>
              <a:stCxn id="80" idx="5"/>
              <a:endCxn id="74" idx="2"/>
            </p:cNvCxnSpPr>
            <p:nvPr/>
          </p:nvCxnSpPr>
          <p:spPr>
            <a:xfrm flipV="1">
              <a:off x="4909599" y="2772093"/>
              <a:ext cx="680993" cy="111364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77DB327-BF89-FD8F-5B11-DF3513A0F6B9}"/>
                </a:ext>
              </a:extLst>
            </p:cNvPr>
            <p:cNvCxnSpPr>
              <a:cxnSpLocks/>
              <a:stCxn id="76" idx="1"/>
              <a:endCxn id="80" idx="3"/>
            </p:cNvCxnSpPr>
            <p:nvPr/>
          </p:nvCxnSpPr>
          <p:spPr>
            <a:xfrm>
              <a:off x="3587341" y="4197847"/>
              <a:ext cx="391304" cy="19940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70494F9-61B1-52ED-A6B2-51FE7FD97AC1}"/>
                </a:ext>
              </a:extLst>
            </p:cNvPr>
            <p:cNvCxnSpPr>
              <a:cxnSpLocks/>
              <a:stCxn id="80" idx="0"/>
              <a:endCxn id="78" idx="2"/>
            </p:cNvCxnSpPr>
            <p:nvPr/>
          </p:nvCxnSpPr>
          <p:spPr>
            <a:xfrm flipV="1">
              <a:off x="5165356" y="4181471"/>
              <a:ext cx="425236" cy="215778"/>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2D3A73A-DA82-BABC-26AE-3B7A7BFEF581}"/>
                </a:ext>
              </a:extLst>
            </p:cNvPr>
            <p:cNvCxnSpPr>
              <a:cxnSpLocks/>
              <a:stCxn id="74" idx="4"/>
              <a:endCxn id="72" idx="0"/>
            </p:cNvCxnSpPr>
            <p:nvPr/>
          </p:nvCxnSpPr>
          <p:spPr>
            <a:xfrm flipH="1" flipV="1">
              <a:off x="5165356" y="1553595"/>
              <a:ext cx="425236" cy="195471"/>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198E83C-1FF0-E0E6-2486-85FE856892DE}"/>
                </a:ext>
              </a:extLst>
            </p:cNvPr>
            <p:cNvCxnSpPr>
              <a:cxnSpLocks/>
              <a:stCxn id="72" idx="3"/>
              <a:endCxn id="70" idx="5"/>
            </p:cNvCxnSpPr>
            <p:nvPr/>
          </p:nvCxnSpPr>
          <p:spPr>
            <a:xfrm flipH="1">
              <a:off x="3587341" y="1553595"/>
              <a:ext cx="391304" cy="199399"/>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D30585-407B-AA86-5C36-86994F797AF4}"/>
                </a:ext>
              </a:extLst>
            </p:cNvPr>
            <p:cNvCxnSpPr>
              <a:cxnSpLocks/>
              <a:stCxn id="70" idx="0"/>
              <a:endCxn id="82" idx="4"/>
            </p:cNvCxnSpPr>
            <p:nvPr/>
          </p:nvCxnSpPr>
          <p:spPr>
            <a:xfrm>
              <a:off x="3843098" y="2264508"/>
              <a:ext cx="391304" cy="199399"/>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A0375C0-907E-36BE-9FD6-23055E0813D1}"/>
                </a:ext>
              </a:extLst>
            </p:cNvPr>
            <p:cNvCxnSpPr>
              <a:cxnSpLocks/>
              <a:stCxn id="76" idx="0"/>
              <a:endCxn id="82" idx="2"/>
            </p:cNvCxnSpPr>
            <p:nvPr/>
          </p:nvCxnSpPr>
          <p:spPr>
            <a:xfrm flipV="1">
              <a:off x="3843098" y="3486934"/>
              <a:ext cx="391304" cy="199400"/>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8AB0777-D9AC-3AA5-94C5-2C220DC80B1B}"/>
                </a:ext>
              </a:extLst>
            </p:cNvPr>
            <p:cNvCxnSpPr>
              <a:cxnSpLocks/>
              <a:stCxn id="82" idx="1"/>
              <a:endCxn id="78" idx="3"/>
            </p:cNvCxnSpPr>
            <p:nvPr/>
          </p:nvCxnSpPr>
          <p:spPr>
            <a:xfrm>
              <a:off x="4909599" y="3486934"/>
              <a:ext cx="425236" cy="183024"/>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E096CB0-1438-0E81-3B45-8E09FFAED9B8}"/>
                </a:ext>
              </a:extLst>
            </p:cNvPr>
            <p:cNvCxnSpPr>
              <a:cxnSpLocks/>
              <a:stCxn id="82" idx="5"/>
              <a:endCxn id="74" idx="3"/>
            </p:cNvCxnSpPr>
            <p:nvPr/>
          </p:nvCxnSpPr>
          <p:spPr>
            <a:xfrm flipV="1">
              <a:off x="4909599" y="2260580"/>
              <a:ext cx="425236" cy="203327"/>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70" name="Hexagon 69">
            <a:extLst>
              <a:ext uri="{FF2B5EF4-FFF2-40B4-BE49-F238E27FC236}">
                <a16:creationId xmlns:a16="http://schemas.microsoft.com/office/drawing/2014/main" id="{C29302F1-3076-8A90-F9F5-AD92AB58B738}"/>
              </a:ext>
            </a:extLst>
          </p:cNvPr>
          <p:cNvSpPr/>
          <p:nvPr/>
        </p:nvSpPr>
        <p:spPr>
          <a:xfrm>
            <a:off x="3541850" y="2337326"/>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3" dirty="0"/>
              <a:t>Separate Fund, Codes, &amp; Files</a:t>
            </a:r>
          </a:p>
        </p:txBody>
      </p:sp>
      <p:sp>
        <p:nvSpPr>
          <p:cNvPr id="72" name="Hexagon 71">
            <a:extLst>
              <a:ext uri="{FF2B5EF4-FFF2-40B4-BE49-F238E27FC236}">
                <a16:creationId xmlns:a16="http://schemas.microsoft.com/office/drawing/2014/main" id="{6613C882-89D8-789A-6100-661C7FAF3445}"/>
              </a:ext>
            </a:extLst>
          </p:cNvPr>
          <p:cNvSpPr/>
          <p:nvPr/>
        </p:nvSpPr>
        <p:spPr>
          <a:xfrm>
            <a:off x="5304861" y="1389442"/>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74" name="Hexagon 73">
            <a:extLst>
              <a:ext uri="{FF2B5EF4-FFF2-40B4-BE49-F238E27FC236}">
                <a16:creationId xmlns:a16="http://schemas.microsoft.com/office/drawing/2014/main" id="{B325396E-138D-21BA-63B2-5F48757722D7}"/>
              </a:ext>
            </a:extLst>
          </p:cNvPr>
          <p:cNvSpPr/>
          <p:nvPr/>
        </p:nvSpPr>
        <p:spPr>
          <a:xfrm>
            <a:off x="7113114" y="2332089"/>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76" name="Hexagon 75">
            <a:extLst>
              <a:ext uri="{FF2B5EF4-FFF2-40B4-BE49-F238E27FC236}">
                <a16:creationId xmlns:a16="http://schemas.microsoft.com/office/drawing/2014/main" id="{A515E1FE-9228-3E93-1197-FED17581C11A}"/>
              </a:ext>
            </a:extLst>
          </p:cNvPr>
          <p:cNvSpPr/>
          <p:nvPr/>
        </p:nvSpPr>
        <p:spPr>
          <a:xfrm>
            <a:off x="3541850" y="4233094"/>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78" name="Hexagon 77">
            <a:extLst>
              <a:ext uri="{FF2B5EF4-FFF2-40B4-BE49-F238E27FC236}">
                <a16:creationId xmlns:a16="http://schemas.microsoft.com/office/drawing/2014/main" id="{1A2A5CE7-CD21-DE8F-AAC3-4D63C8397286}"/>
              </a:ext>
            </a:extLst>
          </p:cNvPr>
          <p:cNvSpPr/>
          <p:nvPr/>
        </p:nvSpPr>
        <p:spPr>
          <a:xfrm>
            <a:off x="7113114" y="4211259"/>
            <a:ext cx="1582281" cy="1364036"/>
          </a:xfrm>
          <a:prstGeom prst="hexagon">
            <a:avLst/>
          </a:prstGeom>
          <a:solidFill>
            <a:schemeClr val="accent1"/>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80" name="Hexagon 79">
            <a:extLst>
              <a:ext uri="{FF2B5EF4-FFF2-40B4-BE49-F238E27FC236}">
                <a16:creationId xmlns:a16="http://schemas.microsoft.com/office/drawing/2014/main" id="{418FA925-FC0B-0E39-EF62-D24A6739B283}"/>
              </a:ext>
            </a:extLst>
          </p:cNvPr>
          <p:cNvSpPr/>
          <p:nvPr/>
        </p:nvSpPr>
        <p:spPr>
          <a:xfrm>
            <a:off x="5304861" y="5180981"/>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82" name="Hexagon 81">
            <a:extLst>
              <a:ext uri="{FF2B5EF4-FFF2-40B4-BE49-F238E27FC236}">
                <a16:creationId xmlns:a16="http://schemas.microsoft.com/office/drawing/2014/main" id="{AC2F0702-82D3-79DB-1BE3-702C27C4039D}"/>
              </a:ext>
            </a:extLst>
          </p:cNvPr>
          <p:cNvSpPr/>
          <p:nvPr/>
        </p:nvSpPr>
        <p:spPr>
          <a:xfrm>
            <a:off x="5304861" y="3285210"/>
            <a:ext cx="1582281" cy="1364036"/>
          </a:xfrm>
          <a:prstGeom prst="hexagon">
            <a:avLst/>
          </a:prstGeom>
          <a:solidFill>
            <a:schemeClr val="accent5"/>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91" name="TextBox 90">
            <a:extLst>
              <a:ext uri="{FF2B5EF4-FFF2-40B4-BE49-F238E27FC236}">
                <a16:creationId xmlns:a16="http://schemas.microsoft.com/office/drawing/2014/main" id="{35955304-8D6D-9054-9394-43BAF9AE859B}"/>
              </a:ext>
            </a:extLst>
          </p:cNvPr>
          <p:cNvSpPr txBox="1"/>
          <p:nvPr/>
        </p:nvSpPr>
        <p:spPr>
          <a:xfrm>
            <a:off x="7143200" y="2522242"/>
            <a:ext cx="1512594" cy="954300"/>
          </a:xfrm>
          <a:prstGeom prst="rect">
            <a:avLst/>
          </a:prstGeom>
          <a:noFill/>
        </p:spPr>
        <p:txBody>
          <a:bodyPr wrap="none" rtlCol="0">
            <a:spAutoFit/>
          </a:bodyPr>
          <a:lstStyle/>
          <a:p>
            <a:pPr algn="ctr"/>
            <a:r>
              <a:rPr lang="en-US" sz="1867" dirty="0">
                <a:solidFill>
                  <a:schemeClr val="bg1"/>
                </a:solidFill>
              </a:rPr>
              <a:t>Establish </a:t>
            </a:r>
          </a:p>
          <a:p>
            <a:pPr algn="ctr"/>
            <a:r>
              <a:rPr lang="en-US" sz="1867" dirty="0">
                <a:solidFill>
                  <a:schemeClr val="bg1"/>
                </a:solidFill>
              </a:rPr>
              <a:t>contact with </a:t>
            </a:r>
          </a:p>
          <a:p>
            <a:pPr algn="ctr"/>
            <a:r>
              <a:rPr lang="en-US" sz="1867" dirty="0">
                <a:solidFill>
                  <a:schemeClr val="bg1"/>
                </a:solidFill>
              </a:rPr>
              <a:t>FEMA</a:t>
            </a:r>
          </a:p>
        </p:txBody>
      </p:sp>
      <p:sp>
        <p:nvSpPr>
          <p:cNvPr id="92" name="TextBox 91">
            <a:extLst>
              <a:ext uri="{FF2B5EF4-FFF2-40B4-BE49-F238E27FC236}">
                <a16:creationId xmlns:a16="http://schemas.microsoft.com/office/drawing/2014/main" id="{88D71059-4249-6DDD-3E3F-36ABAED4CC99}"/>
              </a:ext>
            </a:extLst>
          </p:cNvPr>
          <p:cNvSpPr txBox="1"/>
          <p:nvPr/>
        </p:nvSpPr>
        <p:spPr>
          <a:xfrm>
            <a:off x="7135116" y="4532993"/>
            <a:ext cx="1528752" cy="666977"/>
          </a:xfrm>
          <a:prstGeom prst="rect">
            <a:avLst/>
          </a:prstGeom>
          <a:noFill/>
        </p:spPr>
        <p:txBody>
          <a:bodyPr wrap="none" rtlCol="0">
            <a:spAutoFit/>
          </a:bodyPr>
          <a:lstStyle/>
          <a:p>
            <a:pPr algn="ctr"/>
            <a:r>
              <a:rPr lang="en-US" sz="1867" dirty="0">
                <a:solidFill>
                  <a:schemeClr val="bg1"/>
                </a:solidFill>
              </a:rPr>
              <a:t>Prepare for </a:t>
            </a:r>
          </a:p>
          <a:p>
            <a:pPr algn="ctr"/>
            <a:r>
              <a:rPr lang="en-US" sz="1867" dirty="0">
                <a:solidFill>
                  <a:schemeClr val="bg1"/>
                </a:solidFill>
              </a:rPr>
              <a:t>Procurement</a:t>
            </a:r>
          </a:p>
        </p:txBody>
      </p:sp>
      <p:sp>
        <p:nvSpPr>
          <p:cNvPr id="93" name="TextBox 92">
            <a:extLst>
              <a:ext uri="{FF2B5EF4-FFF2-40B4-BE49-F238E27FC236}">
                <a16:creationId xmlns:a16="http://schemas.microsoft.com/office/drawing/2014/main" id="{235A9F13-5768-F19C-B219-C9CB88432CDB}"/>
              </a:ext>
            </a:extLst>
          </p:cNvPr>
          <p:cNvSpPr txBox="1"/>
          <p:nvPr/>
        </p:nvSpPr>
        <p:spPr>
          <a:xfrm>
            <a:off x="5538410" y="5511774"/>
            <a:ext cx="1142300" cy="666977"/>
          </a:xfrm>
          <a:prstGeom prst="rect">
            <a:avLst/>
          </a:prstGeom>
          <a:noFill/>
        </p:spPr>
        <p:txBody>
          <a:bodyPr wrap="none" rtlCol="0">
            <a:spAutoFit/>
          </a:bodyPr>
          <a:lstStyle/>
          <a:p>
            <a:pPr algn="ctr"/>
            <a:r>
              <a:rPr lang="en-US" sz="1867" dirty="0">
                <a:solidFill>
                  <a:schemeClr val="bg1"/>
                </a:solidFill>
              </a:rPr>
              <a:t>Damage </a:t>
            </a:r>
          </a:p>
          <a:p>
            <a:pPr algn="ctr"/>
            <a:r>
              <a:rPr lang="en-US" sz="1867" dirty="0">
                <a:solidFill>
                  <a:schemeClr val="bg1"/>
                </a:solidFill>
              </a:rPr>
              <a:t>Inventory</a:t>
            </a:r>
          </a:p>
        </p:txBody>
      </p:sp>
      <p:sp>
        <p:nvSpPr>
          <p:cNvPr id="94" name="TextBox 93">
            <a:extLst>
              <a:ext uri="{FF2B5EF4-FFF2-40B4-BE49-F238E27FC236}">
                <a16:creationId xmlns:a16="http://schemas.microsoft.com/office/drawing/2014/main" id="{A832D08C-4286-4487-81B6-5D74638ACA11}"/>
              </a:ext>
            </a:extLst>
          </p:cNvPr>
          <p:cNvSpPr txBox="1"/>
          <p:nvPr/>
        </p:nvSpPr>
        <p:spPr>
          <a:xfrm>
            <a:off x="3663232" y="4649244"/>
            <a:ext cx="1262783" cy="379656"/>
          </a:xfrm>
          <a:prstGeom prst="rect">
            <a:avLst/>
          </a:prstGeom>
          <a:noFill/>
        </p:spPr>
        <p:txBody>
          <a:bodyPr wrap="none" rtlCol="0">
            <a:spAutoFit/>
          </a:bodyPr>
          <a:lstStyle/>
          <a:p>
            <a:pPr algn="ctr"/>
            <a:r>
              <a:rPr lang="en-US" sz="1867" dirty="0">
                <a:solidFill>
                  <a:schemeClr val="bg1"/>
                </a:solidFill>
              </a:rPr>
              <a:t>Cash Flow</a:t>
            </a:r>
          </a:p>
        </p:txBody>
      </p:sp>
      <p:sp>
        <p:nvSpPr>
          <p:cNvPr id="95" name="TextBox 94">
            <a:extLst>
              <a:ext uri="{FF2B5EF4-FFF2-40B4-BE49-F238E27FC236}">
                <a16:creationId xmlns:a16="http://schemas.microsoft.com/office/drawing/2014/main" id="{843BB006-44A0-98F3-F4A9-E0023D4D97B8}"/>
              </a:ext>
            </a:extLst>
          </p:cNvPr>
          <p:cNvSpPr txBox="1"/>
          <p:nvPr/>
        </p:nvSpPr>
        <p:spPr>
          <a:xfrm>
            <a:off x="5516241" y="1735593"/>
            <a:ext cx="1176925" cy="666977"/>
          </a:xfrm>
          <a:prstGeom prst="rect">
            <a:avLst/>
          </a:prstGeom>
          <a:noFill/>
        </p:spPr>
        <p:txBody>
          <a:bodyPr wrap="none" rtlCol="0">
            <a:spAutoFit/>
          </a:bodyPr>
          <a:lstStyle/>
          <a:p>
            <a:pPr algn="ctr"/>
            <a:r>
              <a:rPr lang="en-US" sz="1867" dirty="0">
                <a:solidFill>
                  <a:schemeClr val="bg1"/>
                </a:solidFill>
              </a:rPr>
              <a:t>Track </a:t>
            </a:r>
          </a:p>
          <a:p>
            <a:pPr algn="ctr"/>
            <a:r>
              <a:rPr lang="en-US" sz="1867" dirty="0">
                <a:solidFill>
                  <a:schemeClr val="bg1"/>
                </a:solidFill>
              </a:rPr>
              <a:t>Expenses</a:t>
            </a:r>
          </a:p>
        </p:txBody>
      </p:sp>
      <p:sp>
        <p:nvSpPr>
          <p:cNvPr id="96" name="TextBox 95">
            <a:extLst>
              <a:ext uri="{FF2B5EF4-FFF2-40B4-BE49-F238E27FC236}">
                <a16:creationId xmlns:a16="http://schemas.microsoft.com/office/drawing/2014/main" id="{43A8C273-218B-5C31-6559-E13F28B7ABB8}"/>
              </a:ext>
            </a:extLst>
          </p:cNvPr>
          <p:cNvSpPr txBox="1"/>
          <p:nvPr/>
        </p:nvSpPr>
        <p:spPr>
          <a:xfrm>
            <a:off x="5510923" y="3450673"/>
            <a:ext cx="1215397" cy="954300"/>
          </a:xfrm>
          <a:prstGeom prst="rect">
            <a:avLst/>
          </a:prstGeom>
          <a:noFill/>
        </p:spPr>
        <p:txBody>
          <a:bodyPr wrap="none" rtlCol="0">
            <a:spAutoFit/>
          </a:bodyPr>
          <a:lstStyle/>
          <a:p>
            <a:pPr algn="ctr"/>
            <a:r>
              <a:rPr lang="en-US" sz="1867" dirty="0">
                <a:solidFill>
                  <a:schemeClr val="bg1"/>
                </a:solidFill>
              </a:rPr>
              <a:t>Finance </a:t>
            </a:r>
          </a:p>
          <a:p>
            <a:pPr algn="ctr"/>
            <a:r>
              <a:rPr lang="en-US" sz="1867" dirty="0">
                <a:solidFill>
                  <a:schemeClr val="bg1"/>
                </a:solidFill>
              </a:rPr>
              <a:t>Office</a:t>
            </a:r>
          </a:p>
          <a:p>
            <a:pPr algn="ctr"/>
            <a:r>
              <a:rPr lang="en-US" sz="1867" dirty="0">
                <a:solidFill>
                  <a:schemeClr val="bg1"/>
                </a:solidFill>
              </a:rPr>
              <a:t>Response</a:t>
            </a:r>
          </a:p>
        </p:txBody>
      </p:sp>
      <p:sp>
        <p:nvSpPr>
          <p:cNvPr id="2" name="Rectangle 1">
            <a:extLst>
              <a:ext uri="{FF2B5EF4-FFF2-40B4-BE49-F238E27FC236}">
                <a16:creationId xmlns:a16="http://schemas.microsoft.com/office/drawing/2014/main" id="{107E07F3-E65C-872D-E35B-7C3A11AA6716}"/>
              </a:ext>
            </a:extLst>
          </p:cNvPr>
          <p:cNvSpPr/>
          <p:nvPr/>
        </p:nvSpPr>
        <p:spPr>
          <a:xfrm>
            <a:off x="8951351" y="1886952"/>
            <a:ext cx="2808514" cy="29795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0" i="0" u="none" strike="noStrike" dirty="0">
                <a:solidFill>
                  <a:schemeClr val="tx1">
                    <a:lumMod val="75000"/>
                    <a:lumOff val="25000"/>
                  </a:schemeClr>
                </a:solidFill>
                <a:effectLst/>
              </a:rPr>
              <a:t>Procurement Guidance</a:t>
            </a:r>
          </a:p>
          <a:p>
            <a:pPr algn="l"/>
            <a:endParaRPr lang="en-US" sz="800" b="0" i="0" u="none" strike="noStrike" dirty="0">
              <a:solidFill>
                <a:schemeClr val="tx1">
                  <a:lumMod val="75000"/>
                  <a:lumOff val="25000"/>
                </a:schemeClr>
              </a:solidFill>
              <a:effectLst/>
            </a:endParaRPr>
          </a:p>
          <a:p>
            <a:pPr marL="174625" indent="-174625" algn="l">
              <a:buFont typeface="Arial" panose="020B0604020202020204" pitchFamily="34" charset="0"/>
              <a:buChar char="•"/>
            </a:pPr>
            <a:r>
              <a:rPr lang="en-US" sz="1400" b="0" i="0" u="none" strike="noStrike" dirty="0">
                <a:solidFill>
                  <a:schemeClr val="tx1">
                    <a:lumMod val="75000"/>
                    <a:lumOff val="25000"/>
                  </a:schemeClr>
                </a:solidFill>
                <a:effectLst/>
                <a:hlinkClick r:id="rId4">
                  <a:extLst>
                    <a:ext uri="{A12FA001-AC4F-418D-AE19-62706E023703}">
                      <ahyp:hlinkClr xmlns:ahyp="http://schemas.microsoft.com/office/drawing/2018/hyperlinkcolor" val="tx"/>
                    </a:ext>
                  </a:extLst>
                </a:hlinkClick>
              </a:rPr>
              <a:t>FEMA Procurement Disaster Assistance Team (PDAT) resources </a:t>
            </a:r>
            <a:endParaRPr lang="en-US" sz="1400" b="0" i="0" u="none" strike="noStrike" dirty="0">
              <a:solidFill>
                <a:schemeClr val="tx1">
                  <a:lumMod val="75000"/>
                  <a:lumOff val="25000"/>
                </a:schemeClr>
              </a:solidFill>
              <a:effectLst/>
            </a:endParaRPr>
          </a:p>
          <a:p>
            <a:pPr marL="174625" indent="-174625" algn="l">
              <a:buFont typeface="Arial" panose="020B0604020202020204" pitchFamily="34" charset="0"/>
              <a:buChar char="•"/>
            </a:pPr>
            <a:r>
              <a:rPr lang="en-US" sz="1400" b="0" i="0" u="none" strike="noStrike" dirty="0">
                <a:solidFill>
                  <a:schemeClr val="tx1">
                    <a:lumMod val="75000"/>
                    <a:lumOff val="25000"/>
                  </a:schemeClr>
                </a:solidFill>
                <a:effectLst/>
                <a:hlinkClick r:id="rId5">
                  <a:extLst>
                    <a:ext uri="{A12FA001-AC4F-418D-AE19-62706E023703}">
                      <ahyp:hlinkClr xmlns:ahyp="http://schemas.microsoft.com/office/drawing/2018/hyperlinkcolor" val="tx"/>
                    </a:ext>
                  </a:extLst>
                </a:hlinkClick>
              </a:rPr>
              <a:t>FEMA Contracting Checklist</a:t>
            </a:r>
            <a:endParaRPr lang="en-US" sz="1400" b="0" i="0" u="none" strike="noStrike" dirty="0">
              <a:solidFill>
                <a:schemeClr val="tx1">
                  <a:lumMod val="75000"/>
                  <a:lumOff val="25000"/>
                </a:schemeClr>
              </a:solidFill>
              <a:effectLst/>
            </a:endParaRPr>
          </a:p>
          <a:p>
            <a:pPr marL="174625" indent="-174625" algn="l">
              <a:buFont typeface="Arial" panose="020B0604020202020204" pitchFamily="34" charset="0"/>
              <a:buChar char="•"/>
            </a:pPr>
            <a:r>
              <a:rPr lang="en-US" sz="1400" b="0" i="0" u="none" strike="noStrike" dirty="0">
                <a:solidFill>
                  <a:schemeClr val="tx1">
                    <a:lumMod val="75000"/>
                    <a:lumOff val="25000"/>
                  </a:schemeClr>
                </a:solidFill>
                <a:effectLst/>
                <a:hlinkClick r:id="rId6">
                  <a:extLst>
                    <a:ext uri="{A12FA001-AC4F-418D-AE19-62706E023703}">
                      <ahyp:hlinkClr xmlns:ahyp="http://schemas.microsoft.com/office/drawing/2018/hyperlinkcolor" val="tx"/>
                    </a:ext>
                  </a:extLst>
                </a:hlinkClick>
              </a:rPr>
              <a:t>FEMA Procurement Guidance</a:t>
            </a:r>
            <a:endParaRPr lang="en-US" sz="1400" b="0" i="0" u="none" strike="noStrike" dirty="0">
              <a:solidFill>
                <a:schemeClr val="tx1">
                  <a:lumMod val="75000"/>
                  <a:lumOff val="25000"/>
                </a:schemeClr>
              </a:solidFill>
              <a:effectLst/>
            </a:endParaRPr>
          </a:p>
          <a:p>
            <a:pPr marL="174625" indent="-174625" algn="l">
              <a:buFont typeface="Arial" panose="020B0604020202020204" pitchFamily="34" charset="0"/>
              <a:buChar char="•"/>
            </a:pPr>
            <a:r>
              <a:rPr lang="en-US" sz="1400" b="0" i="0" u="none" strike="noStrike" dirty="0">
                <a:solidFill>
                  <a:schemeClr val="tx1">
                    <a:lumMod val="75000"/>
                    <a:lumOff val="25000"/>
                  </a:schemeClr>
                </a:solidFill>
                <a:effectLst/>
                <a:hlinkClick r:id="rId7">
                  <a:extLst>
                    <a:ext uri="{A12FA001-AC4F-418D-AE19-62706E023703}">
                      <ahyp:hlinkClr xmlns:ahyp="http://schemas.microsoft.com/office/drawing/2018/hyperlinkcolor" val="tx"/>
                    </a:ext>
                  </a:extLst>
                </a:hlinkClick>
              </a:rPr>
              <a:t>FEMA and State Procurement Requirements Cross-Walk</a:t>
            </a:r>
            <a:r>
              <a:rPr lang="en-US" sz="1400" b="0" i="0" u="none" strike="noStrike" dirty="0">
                <a:solidFill>
                  <a:schemeClr val="tx1">
                    <a:lumMod val="75000"/>
                    <a:lumOff val="25000"/>
                  </a:schemeClr>
                </a:solidFill>
                <a:effectLst/>
              </a:rPr>
              <a:t> (2024 version)</a:t>
            </a:r>
          </a:p>
          <a:p>
            <a:br>
              <a:rPr lang="en-US" sz="1400" dirty="0">
                <a:solidFill>
                  <a:schemeClr val="tx1">
                    <a:lumMod val="75000"/>
                    <a:lumOff val="25000"/>
                  </a:schemeClr>
                </a:solidFill>
              </a:rPr>
            </a:br>
            <a:endParaRPr lang="en-US" sz="1400" dirty="0">
              <a:solidFill>
                <a:schemeClr val="tx1">
                  <a:lumMod val="75000"/>
                  <a:lumOff val="25000"/>
                </a:schemeClr>
              </a:solidFill>
            </a:endParaRPr>
          </a:p>
        </p:txBody>
      </p:sp>
    </p:spTree>
    <p:extLst>
      <p:ext uri="{BB962C8B-B14F-4D97-AF65-F5344CB8AC3E}">
        <p14:creationId xmlns:p14="http://schemas.microsoft.com/office/powerpoint/2010/main" val="2824385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7999A-2FF9-58CB-5738-DA39AE7D7FA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F1B1BFA-1195-C59E-AF67-2AFAD3CA3580}"/>
              </a:ext>
            </a:extLst>
          </p:cNvPr>
          <p:cNvSpPr>
            <a:spLocks noGrp="1"/>
          </p:cNvSpPr>
          <p:nvPr>
            <p:ph type="title"/>
          </p:nvPr>
        </p:nvSpPr>
        <p:spPr/>
        <p:txBody>
          <a:bodyPr/>
          <a:lstStyle/>
          <a:p>
            <a:r>
              <a:rPr lang="en-US" sz="4000" b="1" dirty="0">
                <a:latin typeface="Segoe UI" panose="020B0502040204020203" pitchFamily="34" charset="0"/>
                <a:cs typeface="Segoe UI" panose="020B0502040204020203" pitchFamily="34" charset="0"/>
              </a:rPr>
              <a:t>What to do NOW: Guidance from the Field</a:t>
            </a:r>
          </a:p>
        </p:txBody>
      </p:sp>
      <p:grpSp>
        <p:nvGrpSpPr>
          <p:cNvPr id="29" name="Group 28">
            <a:extLst>
              <a:ext uri="{FF2B5EF4-FFF2-40B4-BE49-F238E27FC236}">
                <a16:creationId xmlns:a16="http://schemas.microsoft.com/office/drawing/2014/main" id="{DB7F96A3-1FB5-A342-CB5A-EAF26E1906E6}"/>
              </a:ext>
            </a:extLst>
          </p:cNvPr>
          <p:cNvGrpSpPr/>
          <p:nvPr/>
        </p:nvGrpSpPr>
        <p:grpSpPr>
          <a:xfrm>
            <a:off x="349860" y="1652710"/>
            <a:ext cx="2908499" cy="2897331"/>
            <a:chOff x="359748" y="1621670"/>
            <a:chExt cx="1868071" cy="1396972"/>
          </a:xfrm>
        </p:grpSpPr>
        <p:sp>
          <p:nvSpPr>
            <p:cNvPr id="30" name="TextBox 29">
              <a:extLst>
                <a:ext uri="{FF2B5EF4-FFF2-40B4-BE49-F238E27FC236}">
                  <a16:creationId xmlns:a16="http://schemas.microsoft.com/office/drawing/2014/main" id="{1A0A32E0-7F56-D324-6887-A9333EA94BAF}"/>
                </a:ext>
              </a:extLst>
            </p:cNvPr>
            <p:cNvSpPr txBox="1"/>
            <p:nvPr/>
          </p:nvSpPr>
          <p:spPr>
            <a:xfrm>
              <a:off x="359748" y="1621670"/>
              <a:ext cx="1861915" cy="222596"/>
            </a:xfrm>
            <a:prstGeom prst="rect">
              <a:avLst/>
            </a:prstGeom>
            <a:noFill/>
          </p:spPr>
          <p:txBody>
            <a:bodyPr wrap="square" rtlCol="0">
              <a:spAutoFit/>
            </a:bodyPr>
            <a:lstStyle/>
            <a:p>
              <a:r>
                <a:rPr lang="en-US" sz="2400" dirty="0">
                  <a:solidFill>
                    <a:schemeClr val="tx1">
                      <a:lumMod val="85000"/>
                      <a:lumOff val="15000"/>
                    </a:schemeClr>
                  </a:solidFill>
                </a:rPr>
                <a:t>Damage Inventory</a:t>
              </a:r>
            </a:p>
          </p:txBody>
        </p:sp>
        <p:sp>
          <p:nvSpPr>
            <p:cNvPr id="31" name="TextBox 30">
              <a:extLst>
                <a:ext uri="{FF2B5EF4-FFF2-40B4-BE49-F238E27FC236}">
                  <a16:creationId xmlns:a16="http://schemas.microsoft.com/office/drawing/2014/main" id="{133FBF57-4819-31F7-12B9-59D56DAA67A3}"/>
                </a:ext>
              </a:extLst>
            </p:cNvPr>
            <p:cNvSpPr txBox="1"/>
            <p:nvPr/>
          </p:nvSpPr>
          <p:spPr>
            <a:xfrm>
              <a:off x="365904" y="1905665"/>
              <a:ext cx="1861915" cy="1112977"/>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Start damage inventory. Take pictures. </a:t>
              </a:r>
            </a:p>
            <a:p>
              <a:endParaRPr lang="en-US" sz="1600"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Do preliminary cost estimates.</a:t>
              </a:r>
            </a:p>
            <a:p>
              <a:endParaRPr lang="en-US" sz="1600"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File any applicable claims with insurance company.</a:t>
              </a:r>
            </a:p>
            <a:p>
              <a:endParaRPr lang="en-US" sz="1600" dirty="0">
                <a:latin typeface="Segoe UI" panose="020B0502040204020203" pitchFamily="34" charset="0"/>
                <a:cs typeface="Segoe UI" panose="020B0502040204020203" pitchFamily="34" charset="0"/>
              </a:endParaRPr>
            </a:p>
            <a:p>
              <a:endParaRPr lang="en-US" sz="1600" dirty="0">
                <a:latin typeface="Segoe UI" panose="020B0502040204020203" pitchFamily="34" charset="0"/>
                <a:cs typeface="Segoe UI" panose="020B0502040204020203" pitchFamily="34" charset="0"/>
              </a:endParaRPr>
            </a:p>
          </p:txBody>
        </p:sp>
      </p:grpSp>
      <p:grpSp>
        <p:nvGrpSpPr>
          <p:cNvPr id="36" name="Group 83">
            <a:extLst>
              <a:ext uri="{FF2B5EF4-FFF2-40B4-BE49-F238E27FC236}">
                <a16:creationId xmlns:a16="http://schemas.microsoft.com/office/drawing/2014/main" id="{6A15A7EC-6AD0-29FA-38D2-7E830E49F4DB}"/>
              </a:ext>
            </a:extLst>
          </p:cNvPr>
          <p:cNvGrpSpPr/>
          <p:nvPr/>
        </p:nvGrpSpPr>
        <p:grpSpPr>
          <a:xfrm>
            <a:off x="4294624" y="2071460"/>
            <a:ext cx="3604869" cy="3791539"/>
            <a:chOff x="3220968" y="1553595"/>
            <a:chExt cx="2703652" cy="2843654"/>
          </a:xfrm>
        </p:grpSpPr>
        <p:cxnSp>
          <p:nvCxnSpPr>
            <p:cNvPr id="37" name="Straight Connector 36">
              <a:extLst>
                <a:ext uri="{FF2B5EF4-FFF2-40B4-BE49-F238E27FC236}">
                  <a16:creationId xmlns:a16="http://schemas.microsoft.com/office/drawing/2014/main" id="{99BB0ABB-82DE-005A-0F24-09AEDA2531C1}"/>
                </a:ext>
              </a:extLst>
            </p:cNvPr>
            <p:cNvCxnSpPr>
              <a:cxnSpLocks/>
            </p:cNvCxnSpPr>
            <p:nvPr/>
          </p:nvCxnSpPr>
          <p:spPr>
            <a:xfrm>
              <a:off x="3220968" y="2724150"/>
              <a:ext cx="0" cy="46884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F96DA6-EDEA-0560-B68F-B343F7A58692}"/>
                </a:ext>
              </a:extLst>
            </p:cNvPr>
            <p:cNvCxnSpPr>
              <a:cxnSpLocks/>
            </p:cNvCxnSpPr>
            <p:nvPr/>
          </p:nvCxnSpPr>
          <p:spPr>
            <a:xfrm>
              <a:off x="4571207" y="2075353"/>
              <a:ext cx="0" cy="2020397"/>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13B5089-15B6-000F-5AED-37B5FEA9A9CB}"/>
                </a:ext>
              </a:extLst>
            </p:cNvPr>
            <p:cNvCxnSpPr>
              <a:cxnSpLocks/>
            </p:cNvCxnSpPr>
            <p:nvPr/>
          </p:nvCxnSpPr>
          <p:spPr>
            <a:xfrm>
              <a:off x="5924620" y="2724150"/>
              <a:ext cx="0" cy="46884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3AF073-BF70-09D1-4CF1-0F88A0F788DE}"/>
                </a:ext>
              </a:extLst>
            </p:cNvPr>
            <p:cNvCxnSpPr>
              <a:cxnSpLocks/>
              <a:stCxn id="70" idx="1"/>
            </p:cNvCxnSpPr>
            <p:nvPr/>
          </p:nvCxnSpPr>
          <p:spPr>
            <a:xfrm>
              <a:off x="3587341" y="2776021"/>
              <a:ext cx="712872" cy="1220646"/>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E9173C4-DF1A-5989-9F5C-2DF2780BF728}"/>
                </a:ext>
              </a:extLst>
            </p:cNvPr>
            <p:cNvCxnSpPr>
              <a:cxnSpLocks/>
              <a:stCxn id="70" idx="0"/>
              <a:endCxn id="74" idx="3"/>
            </p:cNvCxnSpPr>
            <p:nvPr/>
          </p:nvCxnSpPr>
          <p:spPr>
            <a:xfrm flipV="1">
              <a:off x="3843098" y="2260580"/>
              <a:ext cx="1491737" cy="3928"/>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95B508-E50E-0CA8-E8D6-A514084695E4}"/>
                </a:ext>
              </a:extLst>
            </p:cNvPr>
            <p:cNvCxnSpPr>
              <a:cxnSpLocks/>
              <a:stCxn id="76" idx="5"/>
              <a:endCxn id="72" idx="2"/>
            </p:cNvCxnSpPr>
            <p:nvPr/>
          </p:nvCxnSpPr>
          <p:spPr>
            <a:xfrm flipV="1">
              <a:off x="3587341" y="2065108"/>
              <a:ext cx="647061" cy="110971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7E7A0EC-2E65-EA24-2AD0-CFB87917BC08}"/>
                </a:ext>
              </a:extLst>
            </p:cNvPr>
            <p:cNvCxnSpPr>
              <a:cxnSpLocks/>
              <a:stCxn id="72" idx="1"/>
              <a:endCxn id="78" idx="4"/>
            </p:cNvCxnSpPr>
            <p:nvPr/>
          </p:nvCxnSpPr>
          <p:spPr>
            <a:xfrm>
              <a:off x="4909599" y="2065108"/>
              <a:ext cx="680993" cy="1093336"/>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AD8439A-53C7-DAC0-0F2D-DE38CD2E425F}"/>
                </a:ext>
              </a:extLst>
            </p:cNvPr>
            <p:cNvCxnSpPr>
              <a:cxnSpLocks/>
              <a:stCxn id="76" idx="0"/>
              <a:endCxn id="78" idx="3"/>
            </p:cNvCxnSpPr>
            <p:nvPr/>
          </p:nvCxnSpPr>
          <p:spPr>
            <a:xfrm flipV="1">
              <a:off x="3843098" y="3669958"/>
              <a:ext cx="1491737" cy="16376"/>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E417FFF-A840-A0FB-DE57-938D320BC741}"/>
                </a:ext>
              </a:extLst>
            </p:cNvPr>
            <p:cNvCxnSpPr>
              <a:cxnSpLocks/>
              <a:stCxn id="80" idx="5"/>
              <a:endCxn id="74" idx="2"/>
            </p:cNvCxnSpPr>
            <p:nvPr/>
          </p:nvCxnSpPr>
          <p:spPr>
            <a:xfrm flipV="1">
              <a:off x="4909599" y="2772093"/>
              <a:ext cx="680993" cy="111364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4B261E7-9ADC-6241-8977-08EEBC0F1BDD}"/>
                </a:ext>
              </a:extLst>
            </p:cNvPr>
            <p:cNvCxnSpPr>
              <a:cxnSpLocks/>
              <a:stCxn id="76" idx="1"/>
              <a:endCxn id="80" idx="3"/>
            </p:cNvCxnSpPr>
            <p:nvPr/>
          </p:nvCxnSpPr>
          <p:spPr>
            <a:xfrm>
              <a:off x="3587341" y="4197847"/>
              <a:ext cx="391304" cy="19940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343FE72-E4D2-408A-01B0-CF9AAAB8525B}"/>
                </a:ext>
              </a:extLst>
            </p:cNvPr>
            <p:cNvCxnSpPr>
              <a:cxnSpLocks/>
              <a:stCxn id="80" idx="0"/>
              <a:endCxn id="78" idx="2"/>
            </p:cNvCxnSpPr>
            <p:nvPr/>
          </p:nvCxnSpPr>
          <p:spPr>
            <a:xfrm flipV="1">
              <a:off x="5165356" y="4181471"/>
              <a:ext cx="425236" cy="215778"/>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B7F4DD8-19C8-55AB-7444-1765C216E17A}"/>
                </a:ext>
              </a:extLst>
            </p:cNvPr>
            <p:cNvCxnSpPr>
              <a:cxnSpLocks/>
              <a:stCxn id="74" idx="4"/>
              <a:endCxn id="72" idx="0"/>
            </p:cNvCxnSpPr>
            <p:nvPr/>
          </p:nvCxnSpPr>
          <p:spPr>
            <a:xfrm flipH="1" flipV="1">
              <a:off x="5165356" y="1553595"/>
              <a:ext cx="425236" cy="195471"/>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4DBA98D-1AF1-35FB-8DCF-AFD841EDA78C}"/>
                </a:ext>
              </a:extLst>
            </p:cNvPr>
            <p:cNvCxnSpPr>
              <a:cxnSpLocks/>
              <a:stCxn id="72" idx="3"/>
              <a:endCxn id="70" idx="5"/>
            </p:cNvCxnSpPr>
            <p:nvPr/>
          </p:nvCxnSpPr>
          <p:spPr>
            <a:xfrm flipH="1">
              <a:off x="3587341" y="1553595"/>
              <a:ext cx="391304" cy="199399"/>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0073D73-46A0-92A2-6A0B-5AE2BC3C2CDA}"/>
                </a:ext>
              </a:extLst>
            </p:cNvPr>
            <p:cNvCxnSpPr>
              <a:cxnSpLocks/>
              <a:stCxn id="70" idx="0"/>
              <a:endCxn id="82" idx="4"/>
            </p:cNvCxnSpPr>
            <p:nvPr/>
          </p:nvCxnSpPr>
          <p:spPr>
            <a:xfrm>
              <a:off x="3843098" y="2264508"/>
              <a:ext cx="391304" cy="199399"/>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AD54EA-90A0-E84A-308F-33EA06D12A95}"/>
                </a:ext>
              </a:extLst>
            </p:cNvPr>
            <p:cNvCxnSpPr>
              <a:cxnSpLocks/>
              <a:stCxn id="76" idx="0"/>
              <a:endCxn id="82" idx="2"/>
            </p:cNvCxnSpPr>
            <p:nvPr/>
          </p:nvCxnSpPr>
          <p:spPr>
            <a:xfrm flipV="1">
              <a:off x="3843098" y="3486934"/>
              <a:ext cx="391304" cy="199400"/>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A8EBBF3-0D4B-0301-2BDF-5897DBA19EC8}"/>
                </a:ext>
              </a:extLst>
            </p:cNvPr>
            <p:cNvCxnSpPr>
              <a:cxnSpLocks/>
              <a:stCxn id="82" idx="1"/>
              <a:endCxn id="78" idx="3"/>
            </p:cNvCxnSpPr>
            <p:nvPr/>
          </p:nvCxnSpPr>
          <p:spPr>
            <a:xfrm>
              <a:off x="4909599" y="3486934"/>
              <a:ext cx="425236" cy="183024"/>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58F6CF1-71C6-DF7A-EB7D-54C7D1E6D3C3}"/>
                </a:ext>
              </a:extLst>
            </p:cNvPr>
            <p:cNvCxnSpPr>
              <a:cxnSpLocks/>
              <a:stCxn id="82" idx="5"/>
              <a:endCxn id="74" idx="3"/>
            </p:cNvCxnSpPr>
            <p:nvPr/>
          </p:nvCxnSpPr>
          <p:spPr>
            <a:xfrm flipV="1">
              <a:off x="4909599" y="2260580"/>
              <a:ext cx="425236" cy="203327"/>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70" name="Hexagon 69">
            <a:extLst>
              <a:ext uri="{FF2B5EF4-FFF2-40B4-BE49-F238E27FC236}">
                <a16:creationId xmlns:a16="http://schemas.microsoft.com/office/drawing/2014/main" id="{3A36DA73-BBAB-DB5B-672E-EBD1833B80B4}"/>
              </a:ext>
            </a:extLst>
          </p:cNvPr>
          <p:cNvSpPr/>
          <p:nvPr/>
        </p:nvSpPr>
        <p:spPr>
          <a:xfrm>
            <a:off x="3541850" y="2337326"/>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3" dirty="0"/>
              <a:t>Separate Fund, Codes, &amp; Files</a:t>
            </a:r>
          </a:p>
        </p:txBody>
      </p:sp>
      <p:sp>
        <p:nvSpPr>
          <p:cNvPr id="72" name="Hexagon 71">
            <a:extLst>
              <a:ext uri="{FF2B5EF4-FFF2-40B4-BE49-F238E27FC236}">
                <a16:creationId xmlns:a16="http://schemas.microsoft.com/office/drawing/2014/main" id="{B352F77C-1011-E8E3-143E-728855DF2DC0}"/>
              </a:ext>
            </a:extLst>
          </p:cNvPr>
          <p:cNvSpPr/>
          <p:nvPr/>
        </p:nvSpPr>
        <p:spPr>
          <a:xfrm>
            <a:off x="5304861" y="1389442"/>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74" name="Hexagon 73">
            <a:extLst>
              <a:ext uri="{FF2B5EF4-FFF2-40B4-BE49-F238E27FC236}">
                <a16:creationId xmlns:a16="http://schemas.microsoft.com/office/drawing/2014/main" id="{BF3BE647-3E08-2263-87F5-87980D698A4E}"/>
              </a:ext>
            </a:extLst>
          </p:cNvPr>
          <p:cNvSpPr/>
          <p:nvPr/>
        </p:nvSpPr>
        <p:spPr>
          <a:xfrm>
            <a:off x="7113114" y="2332089"/>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76" name="Hexagon 75">
            <a:extLst>
              <a:ext uri="{FF2B5EF4-FFF2-40B4-BE49-F238E27FC236}">
                <a16:creationId xmlns:a16="http://schemas.microsoft.com/office/drawing/2014/main" id="{8C79028B-BB61-5255-1354-2A4DBEFB4928}"/>
              </a:ext>
            </a:extLst>
          </p:cNvPr>
          <p:cNvSpPr/>
          <p:nvPr/>
        </p:nvSpPr>
        <p:spPr>
          <a:xfrm>
            <a:off x="3541850" y="4233094"/>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78" name="Hexagon 77">
            <a:extLst>
              <a:ext uri="{FF2B5EF4-FFF2-40B4-BE49-F238E27FC236}">
                <a16:creationId xmlns:a16="http://schemas.microsoft.com/office/drawing/2014/main" id="{704EDF53-35BD-5AE5-4D44-47AFBE46CAC3}"/>
              </a:ext>
            </a:extLst>
          </p:cNvPr>
          <p:cNvSpPr/>
          <p:nvPr/>
        </p:nvSpPr>
        <p:spPr>
          <a:xfrm>
            <a:off x="7113114" y="4211259"/>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80" name="Hexagon 79">
            <a:extLst>
              <a:ext uri="{FF2B5EF4-FFF2-40B4-BE49-F238E27FC236}">
                <a16:creationId xmlns:a16="http://schemas.microsoft.com/office/drawing/2014/main" id="{2E93CA07-35D5-4446-88DA-774551476295}"/>
              </a:ext>
            </a:extLst>
          </p:cNvPr>
          <p:cNvSpPr/>
          <p:nvPr/>
        </p:nvSpPr>
        <p:spPr>
          <a:xfrm>
            <a:off x="5304861" y="5180981"/>
            <a:ext cx="1582281" cy="1364036"/>
          </a:xfrm>
          <a:prstGeom prst="hexagon">
            <a:avLst/>
          </a:prstGeom>
          <a:solidFill>
            <a:schemeClr val="accent1"/>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82" name="Hexagon 81">
            <a:extLst>
              <a:ext uri="{FF2B5EF4-FFF2-40B4-BE49-F238E27FC236}">
                <a16:creationId xmlns:a16="http://schemas.microsoft.com/office/drawing/2014/main" id="{EE8D97D1-5596-0688-E83F-167546815421}"/>
              </a:ext>
            </a:extLst>
          </p:cNvPr>
          <p:cNvSpPr/>
          <p:nvPr/>
        </p:nvSpPr>
        <p:spPr>
          <a:xfrm>
            <a:off x="5304861" y="3285210"/>
            <a:ext cx="1582281" cy="1364036"/>
          </a:xfrm>
          <a:prstGeom prst="hexagon">
            <a:avLst/>
          </a:prstGeom>
          <a:solidFill>
            <a:schemeClr val="accent5"/>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91" name="TextBox 90">
            <a:extLst>
              <a:ext uri="{FF2B5EF4-FFF2-40B4-BE49-F238E27FC236}">
                <a16:creationId xmlns:a16="http://schemas.microsoft.com/office/drawing/2014/main" id="{768784C0-D2AE-4BAD-1703-FA3B27733EC5}"/>
              </a:ext>
            </a:extLst>
          </p:cNvPr>
          <p:cNvSpPr txBox="1"/>
          <p:nvPr/>
        </p:nvSpPr>
        <p:spPr>
          <a:xfrm>
            <a:off x="7143200" y="2522242"/>
            <a:ext cx="1512594" cy="954300"/>
          </a:xfrm>
          <a:prstGeom prst="rect">
            <a:avLst/>
          </a:prstGeom>
          <a:noFill/>
        </p:spPr>
        <p:txBody>
          <a:bodyPr wrap="none" rtlCol="0">
            <a:spAutoFit/>
          </a:bodyPr>
          <a:lstStyle/>
          <a:p>
            <a:pPr algn="ctr"/>
            <a:r>
              <a:rPr lang="en-US" sz="1867" dirty="0">
                <a:solidFill>
                  <a:schemeClr val="bg1"/>
                </a:solidFill>
              </a:rPr>
              <a:t>Establish </a:t>
            </a:r>
          </a:p>
          <a:p>
            <a:pPr algn="ctr"/>
            <a:r>
              <a:rPr lang="en-US" sz="1867" dirty="0">
                <a:solidFill>
                  <a:schemeClr val="bg1"/>
                </a:solidFill>
              </a:rPr>
              <a:t>contact with </a:t>
            </a:r>
          </a:p>
          <a:p>
            <a:pPr algn="ctr"/>
            <a:r>
              <a:rPr lang="en-US" sz="1867" dirty="0">
                <a:solidFill>
                  <a:schemeClr val="bg1"/>
                </a:solidFill>
              </a:rPr>
              <a:t>FEMA</a:t>
            </a:r>
          </a:p>
        </p:txBody>
      </p:sp>
      <p:sp>
        <p:nvSpPr>
          <p:cNvPr id="92" name="TextBox 91">
            <a:extLst>
              <a:ext uri="{FF2B5EF4-FFF2-40B4-BE49-F238E27FC236}">
                <a16:creationId xmlns:a16="http://schemas.microsoft.com/office/drawing/2014/main" id="{CBA2E04A-2EE8-782F-0AE8-72A3A1E1C6D9}"/>
              </a:ext>
            </a:extLst>
          </p:cNvPr>
          <p:cNvSpPr txBox="1"/>
          <p:nvPr/>
        </p:nvSpPr>
        <p:spPr>
          <a:xfrm>
            <a:off x="7135116" y="4532993"/>
            <a:ext cx="1528752" cy="666977"/>
          </a:xfrm>
          <a:prstGeom prst="rect">
            <a:avLst/>
          </a:prstGeom>
          <a:noFill/>
        </p:spPr>
        <p:txBody>
          <a:bodyPr wrap="none" rtlCol="0">
            <a:spAutoFit/>
          </a:bodyPr>
          <a:lstStyle/>
          <a:p>
            <a:pPr algn="ctr"/>
            <a:r>
              <a:rPr lang="en-US" sz="1867" dirty="0">
                <a:solidFill>
                  <a:schemeClr val="bg1"/>
                </a:solidFill>
              </a:rPr>
              <a:t>Prepare for </a:t>
            </a:r>
          </a:p>
          <a:p>
            <a:pPr algn="ctr"/>
            <a:r>
              <a:rPr lang="en-US" sz="1867" dirty="0">
                <a:solidFill>
                  <a:schemeClr val="bg1"/>
                </a:solidFill>
              </a:rPr>
              <a:t>Procurement</a:t>
            </a:r>
          </a:p>
        </p:txBody>
      </p:sp>
      <p:sp>
        <p:nvSpPr>
          <p:cNvPr id="93" name="TextBox 92">
            <a:extLst>
              <a:ext uri="{FF2B5EF4-FFF2-40B4-BE49-F238E27FC236}">
                <a16:creationId xmlns:a16="http://schemas.microsoft.com/office/drawing/2014/main" id="{B194A654-7CAE-E6F4-BF84-CBD4D65C6AEC}"/>
              </a:ext>
            </a:extLst>
          </p:cNvPr>
          <p:cNvSpPr txBox="1"/>
          <p:nvPr/>
        </p:nvSpPr>
        <p:spPr>
          <a:xfrm>
            <a:off x="5538410" y="5511774"/>
            <a:ext cx="1142300" cy="666977"/>
          </a:xfrm>
          <a:prstGeom prst="rect">
            <a:avLst/>
          </a:prstGeom>
          <a:noFill/>
        </p:spPr>
        <p:txBody>
          <a:bodyPr wrap="none" rtlCol="0">
            <a:spAutoFit/>
          </a:bodyPr>
          <a:lstStyle/>
          <a:p>
            <a:pPr algn="ctr"/>
            <a:r>
              <a:rPr lang="en-US" sz="1867" dirty="0">
                <a:solidFill>
                  <a:schemeClr val="bg1"/>
                </a:solidFill>
              </a:rPr>
              <a:t>Damage </a:t>
            </a:r>
          </a:p>
          <a:p>
            <a:pPr algn="ctr"/>
            <a:r>
              <a:rPr lang="en-US" sz="1867" dirty="0">
                <a:solidFill>
                  <a:schemeClr val="bg1"/>
                </a:solidFill>
              </a:rPr>
              <a:t>Inventory</a:t>
            </a:r>
          </a:p>
        </p:txBody>
      </p:sp>
      <p:sp>
        <p:nvSpPr>
          <p:cNvPr id="94" name="TextBox 93">
            <a:extLst>
              <a:ext uri="{FF2B5EF4-FFF2-40B4-BE49-F238E27FC236}">
                <a16:creationId xmlns:a16="http://schemas.microsoft.com/office/drawing/2014/main" id="{D6AC9E82-8C45-420D-C17D-1BB40714ED75}"/>
              </a:ext>
            </a:extLst>
          </p:cNvPr>
          <p:cNvSpPr txBox="1"/>
          <p:nvPr/>
        </p:nvSpPr>
        <p:spPr>
          <a:xfrm>
            <a:off x="3663232" y="4649244"/>
            <a:ext cx="1262783" cy="379656"/>
          </a:xfrm>
          <a:prstGeom prst="rect">
            <a:avLst/>
          </a:prstGeom>
          <a:noFill/>
        </p:spPr>
        <p:txBody>
          <a:bodyPr wrap="none" rtlCol="0">
            <a:spAutoFit/>
          </a:bodyPr>
          <a:lstStyle/>
          <a:p>
            <a:pPr algn="ctr"/>
            <a:r>
              <a:rPr lang="en-US" sz="1867" dirty="0">
                <a:solidFill>
                  <a:schemeClr val="bg1"/>
                </a:solidFill>
              </a:rPr>
              <a:t>Cash Flow</a:t>
            </a:r>
          </a:p>
        </p:txBody>
      </p:sp>
      <p:sp>
        <p:nvSpPr>
          <p:cNvPr id="95" name="TextBox 94">
            <a:extLst>
              <a:ext uri="{FF2B5EF4-FFF2-40B4-BE49-F238E27FC236}">
                <a16:creationId xmlns:a16="http://schemas.microsoft.com/office/drawing/2014/main" id="{3B393951-5095-2FBD-39FF-805C6E21A746}"/>
              </a:ext>
            </a:extLst>
          </p:cNvPr>
          <p:cNvSpPr txBox="1"/>
          <p:nvPr/>
        </p:nvSpPr>
        <p:spPr>
          <a:xfrm>
            <a:off x="5516241" y="1735593"/>
            <a:ext cx="1176925" cy="666977"/>
          </a:xfrm>
          <a:prstGeom prst="rect">
            <a:avLst/>
          </a:prstGeom>
          <a:noFill/>
        </p:spPr>
        <p:txBody>
          <a:bodyPr wrap="none" rtlCol="0">
            <a:spAutoFit/>
          </a:bodyPr>
          <a:lstStyle/>
          <a:p>
            <a:pPr algn="ctr"/>
            <a:r>
              <a:rPr lang="en-US" sz="1867" dirty="0">
                <a:solidFill>
                  <a:schemeClr val="bg1"/>
                </a:solidFill>
              </a:rPr>
              <a:t>Track </a:t>
            </a:r>
          </a:p>
          <a:p>
            <a:pPr algn="ctr"/>
            <a:r>
              <a:rPr lang="en-US" sz="1867" dirty="0">
                <a:solidFill>
                  <a:schemeClr val="bg1"/>
                </a:solidFill>
              </a:rPr>
              <a:t>Expenses</a:t>
            </a:r>
          </a:p>
        </p:txBody>
      </p:sp>
      <p:sp>
        <p:nvSpPr>
          <p:cNvPr id="96" name="TextBox 95">
            <a:extLst>
              <a:ext uri="{FF2B5EF4-FFF2-40B4-BE49-F238E27FC236}">
                <a16:creationId xmlns:a16="http://schemas.microsoft.com/office/drawing/2014/main" id="{64BC9E69-8946-95BA-7676-B2C48E9501A4}"/>
              </a:ext>
            </a:extLst>
          </p:cNvPr>
          <p:cNvSpPr txBox="1"/>
          <p:nvPr/>
        </p:nvSpPr>
        <p:spPr>
          <a:xfrm>
            <a:off x="5510923" y="3450673"/>
            <a:ext cx="1215397" cy="954300"/>
          </a:xfrm>
          <a:prstGeom prst="rect">
            <a:avLst/>
          </a:prstGeom>
          <a:noFill/>
        </p:spPr>
        <p:txBody>
          <a:bodyPr wrap="none" rtlCol="0">
            <a:spAutoFit/>
          </a:bodyPr>
          <a:lstStyle/>
          <a:p>
            <a:pPr algn="ctr"/>
            <a:r>
              <a:rPr lang="en-US" sz="1867" dirty="0">
                <a:solidFill>
                  <a:schemeClr val="bg1"/>
                </a:solidFill>
              </a:rPr>
              <a:t>Finance </a:t>
            </a:r>
          </a:p>
          <a:p>
            <a:pPr algn="ctr"/>
            <a:r>
              <a:rPr lang="en-US" sz="1867" dirty="0">
                <a:solidFill>
                  <a:schemeClr val="bg1"/>
                </a:solidFill>
              </a:rPr>
              <a:t>Office</a:t>
            </a:r>
          </a:p>
          <a:p>
            <a:pPr algn="ctr"/>
            <a:r>
              <a:rPr lang="en-US" sz="1867" dirty="0">
                <a:solidFill>
                  <a:schemeClr val="bg1"/>
                </a:solidFill>
              </a:rPr>
              <a:t>Response</a:t>
            </a:r>
          </a:p>
        </p:txBody>
      </p:sp>
    </p:spTree>
    <p:extLst>
      <p:ext uri="{BB962C8B-B14F-4D97-AF65-F5344CB8AC3E}">
        <p14:creationId xmlns:p14="http://schemas.microsoft.com/office/powerpoint/2010/main" val="508162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F9885-D48E-6548-2127-3067A7B250E2}"/>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349325B-664B-894B-2266-E20DF61781C4}"/>
              </a:ext>
            </a:extLst>
          </p:cNvPr>
          <p:cNvSpPr>
            <a:spLocks noGrp="1"/>
          </p:cNvSpPr>
          <p:nvPr>
            <p:ph type="title"/>
          </p:nvPr>
        </p:nvSpPr>
        <p:spPr/>
        <p:txBody>
          <a:bodyPr/>
          <a:lstStyle/>
          <a:p>
            <a:r>
              <a:rPr lang="en-US" sz="4000" b="1" dirty="0">
                <a:latin typeface="Segoe UI" panose="020B0502040204020203" pitchFamily="34" charset="0"/>
                <a:cs typeface="Segoe UI" panose="020B0502040204020203" pitchFamily="34" charset="0"/>
              </a:rPr>
              <a:t>What to do NOW: Guidance from the Field</a:t>
            </a:r>
          </a:p>
        </p:txBody>
      </p:sp>
      <p:grpSp>
        <p:nvGrpSpPr>
          <p:cNvPr id="29" name="Group 28">
            <a:extLst>
              <a:ext uri="{FF2B5EF4-FFF2-40B4-BE49-F238E27FC236}">
                <a16:creationId xmlns:a16="http://schemas.microsoft.com/office/drawing/2014/main" id="{B5EE45E0-37F5-44A0-61B2-10A21F128DFA}"/>
              </a:ext>
            </a:extLst>
          </p:cNvPr>
          <p:cNvGrpSpPr/>
          <p:nvPr/>
        </p:nvGrpSpPr>
        <p:grpSpPr>
          <a:xfrm>
            <a:off x="381391" y="902558"/>
            <a:ext cx="2927153" cy="6709530"/>
            <a:chOff x="359748" y="1621670"/>
            <a:chExt cx="1880052" cy="3235052"/>
          </a:xfrm>
        </p:grpSpPr>
        <p:sp>
          <p:nvSpPr>
            <p:cNvPr id="30" name="TextBox 29">
              <a:extLst>
                <a:ext uri="{FF2B5EF4-FFF2-40B4-BE49-F238E27FC236}">
                  <a16:creationId xmlns:a16="http://schemas.microsoft.com/office/drawing/2014/main" id="{CD6A4CF0-EA61-EA6E-6CF8-7853D975D8AC}"/>
                </a:ext>
              </a:extLst>
            </p:cNvPr>
            <p:cNvSpPr txBox="1"/>
            <p:nvPr/>
          </p:nvSpPr>
          <p:spPr>
            <a:xfrm>
              <a:off x="359748" y="1621670"/>
              <a:ext cx="1861915" cy="222596"/>
            </a:xfrm>
            <a:prstGeom prst="rect">
              <a:avLst/>
            </a:prstGeom>
            <a:noFill/>
          </p:spPr>
          <p:txBody>
            <a:bodyPr wrap="square" rtlCol="0">
              <a:spAutoFit/>
            </a:bodyPr>
            <a:lstStyle/>
            <a:p>
              <a:r>
                <a:rPr lang="en-US" sz="2400" dirty="0">
                  <a:solidFill>
                    <a:schemeClr val="tx1">
                      <a:lumMod val="85000"/>
                      <a:lumOff val="15000"/>
                    </a:schemeClr>
                  </a:solidFill>
                </a:rPr>
                <a:t>Cash Flow</a:t>
              </a:r>
            </a:p>
          </p:txBody>
        </p:sp>
        <p:sp>
          <p:nvSpPr>
            <p:cNvPr id="31" name="TextBox 30">
              <a:extLst>
                <a:ext uri="{FF2B5EF4-FFF2-40B4-BE49-F238E27FC236}">
                  <a16:creationId xmlns:a16="http://schemas.microsoft.com/office/drawing/2014/main" id="{DD317AA9-A93E-6CC9-BFAD-95F4CD774C39}"/>
                </a:ext>
              </a:extLst>
            </p:cNvPr>
            <p:cNvSpPr txBox="1"/>
            <p:nvPr/>
          </p:nvSpPr>
          <p:spPr>
            <a:xfrm>
              <a:off x="377885" y="1844266"/>
              <a:ext cx="1861915" cy="3012456"/>
            </a:xfrm>
            <a:prstGeom prst="rect">
              <a:avLst/>
            </a:prstGeom>
            <a:noFill/>
          </p:spPr>
          <p:txBody>
            <a:bodyPr wrap="square" rtlCol="0">
              <a:spAutoFit/>
            </a:bodyPr>
            <a:lstStyle/>
            <a:p>
              <a:r>
                <a:rPr lang="en-US" sz="1400" b="0" dirty="0">
                  <a:effectLst/>
                  <a:latin typeface="Segoe UI" panose="020B0502040204020203" pitchFamily="34" charset="0"/>
                  <a:cs typeface="Segoe UI" panose="020B0502040204020203" pitchFamily="34" charset="0"/>
                </a:rPr>
                <a:t>Evaluate your cash flow over the next 3 months. How has your burn rate changed?</a:t>
              </a:r>
            </a:p>
            <a:p>
              <a:endParaRPr lang="en-US" sz="1400" b="0" dirty="0">
                <a:effectLst/>
                <a:latin typeface="Segoe UI" panose="020B0502040204020203" pitchFamily="34" charset="0"/>
                <a:cs typeface="Segoe UI" panose="020B0502040204020203" pitchFamily="34" charset="0"/>
              </a:endParaRPr>
            </a:p>
            <a:p>
              <a:r>
                <a:rPr lang="en-US" sz="1400" b="0" dirty="0">
                  <a:effectLst/>
                  <a:latin typeface="Segoe UI" panose="020B0502040204020203" pitchFamily="34" charset="0"/>
                  <a:cs typeface="Segoe UI" panose="020B0502040204020203" pitchFamily="34" charset="0"/>
                </a:rPr>
                <a:t>Set regular schedule for submitting reimbursement requests for Category B expenses (emergency protective measures) so you don’t have to do it all at one time at the end of the disaster (ex: submit overtime each time payroll is processed). [Periodic reimbursements typically take 30-45 days. Close-out reimbursements can take years.]</a:t>
              </a:r>
            </a:p>
            <a:p>
              <a:endParaRPr lang="en-US" sz="1400" b="0" dirty="0">
                <a:effectLst/>
                <a:latin typeface="Segoe UI" panose="020B0502040204020203" pitchFamily="34" charset="0"/>
                <a:cs typeface="Segoe UI" panose="020B0502040204020203" pitchFamily="34" charset="0"/>
              </a:endParaRPr>
            </a:p>
            <a:p>
              <a:r>
                <a:rPr lang="en-US" sz="1400" dirty="0">
                  <a:latin typeface="Segoe UI" panose="020B0502040204020203" pitchFamily="34" charset="0"/>
                  <a:cs typeface="Segoe UI" panose="020B0502040204020203" pitchFamily="34" charset="0"/>
                </a:rPr>
                <a:t>Are there regular expenditures you can cut or reduce?</a:t>
              </a:r>
            </a:p>
            <a:p>
              <a:endParaRPr lang="en-US" sz="1400" dirty="0">
                <a:latin typeface="Segoe UI" panose="020B0502040204020203" pitchFamily="34" charset="0"/>
                <a:cs typeface="Segoe UI" panose="020B0502040204020203" pitchFamily="34" charset="0"/>
              </a:endParaRPr>
            </a:p>
            <a:p>
              <a:r>
                <a:rPr lang="en-US" sz="1400" i="1" dirty="0">
                  <a:latin typeface="Segoe UI" panose="020B0502040204020203" pitchFamily="34" charset="0"/>
                  <a:cs typeface="Segoe UI" panose="020B0502040204020203" pitchFamily="34" charset="0"/>
                </a:rPr>
                <a:t>Watch for: </a:t>
              </a:r>
            </a:p>
            <a:p>
              <a:pPr marL="171450" indent="-171450">
                <a:buFont typeface="Arial" panose="020B0604020202020204" pitchFamily="34" charset="0"/>
                <a:buChar char="•"/>
              </a:pPr>
              <a:r>
                <a:rPr lang="en-US" sz="1400" i="1" dirty="0">
                  <a:latin typeface="Segoe UI" panose="020B0502040204020203" pitchFamily="34" charset="0"/>
                  <a:cs typeface="Segoe UI" panose="020B0502040204020203" pitchFamily="34" charset="0"/>
                </a:rPr>
                <a:t>General Assembly appropriations? </a:t>
              </a:r>
            </a:p>
            <a:p>
              <a:pPr marL="171450" indent="-171450">
                <a:buFont typeface="Arial" panose="020B0604020202020204" pitchFamily="34" charset="0"/>
                <a:buChar char="•"/>
              </a:pPr>
              <a:r>
                <a:rPr lang="en-US" sz="1400" i="1" dirty="0">
                  <a:latin typeface="Segoe UI" panose="020B0502040204020203" pitchFamily="34" charset="0"/>
                  <a:cs typeface="Segoe UI" panose="020B0502040204020203" pitchFamily="34" charset="0"/>
                </a:rPr>
                <a:t>Loans from NC Office of Recovery &amp; Resiliency?</a:t>
              </a:r>
            </a:p>
            <a:p>
              <a:endParaRPr lang="en-US" sz="1600" dirty="0">
                <a:latin typeface="Segoe UI" panose="020B0502040204020203" pitchFamily="34" charset="0"/>
                <a:cs typeface="Segoe UI" panose="020B0502040204020203" pitchFamily="34" charset="0"/>
              </a:endParaRPr>
            </a:p>
            <a:p>
              <a:endParaRPr lang="en-US" sz="1600" dirty="0">
                <a:latin typeface="Segoe UI" panose="020B0502040204020203" pitchFamily="34" charset="0"/>
                <a:cs typeface="Segoe UI" panose="020B0502040204020203" pitchFamily="34" charset="0"/>
              </a:endParaRPr>
            </a:p>
            <a:p>
              <a:endParaRPr lang="en-US" sz="1600" dirty="0">
                <a:latin typeface="Segoe UI" panose="020B0502040204020203" pitchFamily="34" charset="0"/>
                <a:cs typeface="Segoe UI" panose="020B0502040204020203" pitchFamily="34" charset="0"/>
              </a:endParaRPr>
            </a:p>
            <a:p>
              <a:endParaRPr lang="en-US" sz="1600" dirty="0">
                <a:latin typeface="Segoe UI" panose="020B0502040204020203" pitchFamily="34" charset="0"/>
                <a:cs typeface="Segoe UI" panose="020B0502040204020203" pitchFamily="34" charset="0"/>
              </a:endParaRPr>
            </a:p>
          </p:txBody>
        </p:sp>
      </p:grpSp>
      <p:grpSp>
        <p:nvGrpSpPr>
          <p:cNvPr id="36" name="Group 83">
            <a:extLst>
              <a:ext uri="{FF2B5EF4-FFF2-40B4-BE49-F238E27FC236}">
                <a16:creationId xmlns:a16="http://schemas.microsoft.com/office/drawing/2014/main" id="{D625AB5B-9758-21C9-ECE9-CF337BDF0BB7}"/>
              </a:ext>
            </a:extLst>
          </p:cNvPr>
          <p:cNvGrpSpPr/>
          <p:nvPr/>
        </p:nvGrpSpPr>
        <p:grpSpPr>
          <a:xfrm>
            <a:off x="4294624" y="2071460"/>
            <a:ext cx="3604869" cy="3791539"/>
            <a:chOff x="3220968" y="1553595"/>
            <a:chExt cx="2703652" cy="2843654"/>
          </a:xfrm>
        </p:grpSpPr>
        <p:cxnSp>
          <p:nvCxnSpPr>
            <p:cNvPr id="37" name="Straight Connector 36">
              <a:extLst>
                <a:ext uri="{FF2B5EF4-FFF2-40B4-BE49-F238E27FC236}">
                  <a16:creationId xmlns:a16="http://schemas.microsoft.com/office/drawing/2014/main" id="{BD9D9684-ED81-21DA-F023-B7401C13B43E}"/>
                </a:ext>
              </a:extLst>
            </p:cNvPr>
            <p:cNvCxnSpPr>
              <a:cxnSpLocks/>
            </p:cNvCxnSpPr>
            <p:nvPr/>
          </p:nvCxnSpPr>
          <p:spPr>
            <a:xfrm>
              <a:off x="3220968" y="2724150"/>
              <a:ext cx="0" cy="46884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C7CC2FE-40B9-77CE-F51F-90F5EAE3A856}"/>
                </a:ext>
              </a:extLst>
            </p:cNvPr>
            <p:cNvCxnSpPr>
              <a:cxnSpLocks/>
            </p:cNvCxnSpPr>
            <p:nvPr/>
          </p:nvCxnSpPr>
          <p:spPr>
            <a:xfrm>
              <a:off x="4571207" y="2075353"/>
              <a:ext cx="0" cy="2020397"/>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6A2B580-AEC4-FF46-6A34-1E623FF7AB07}"/>
                </a:ext>
              </a:extLst>
            </p:cNvPr>
            <p:cNvCxnSpPr>
              <a:cxnSpLocks/>
            </p:cNvCxnSpPr>
            <p:nvPr/>
          </p:nvCxnSpPr>
          <p:spPr>
            <a:xfrm>
              <a:off x="5924620" y="2724150"/>
              <a:ext cx="0" cy="46884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6AAAE82-DBA8-70F2-9318-84BA34FA1C5B}"/>
                </a:ext>
              </a:extLst>
            </p:cNvPr>
            <p:cNvCxnSpPr>
              <a:cxnSpLocks/>
              <a:stCxn id="70" idx="1"/>
            </p:cNvCxnSpPr>
            <p:nvPr/>
          </p:nvCxnSpPr>
          <p:spPr>
            <a:xfrm>
              <a:off x="3587341" y="2776021"/>
              <a:ext cx="712872" cy="1220646"/>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2DA4A56-0DAB-5521-DA14-6AAD3DECF650}"/>
                </a:ext>
              </a:extLst>
            </p:cNvPr>
            <p:cNvCxnSpPr>
              <a:cxnSpLocks/>
              <a:stCxn id="70" idx="0"/>
              <a:endCxn id="74" idx="3"/>
            </p:cNvCxnSpPr>
            <p:nvPr/>
          </p:nvCxnSpPr>
          <p:spPr>
            <a:xfrm flipV="1">
              <a:off x="3843098" y="2260580"/>
              <a:ext cx="1491737" cy="3928"/>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5BC44F3-0B7C-4CE0-8822-470280741918}"/>
                </a:ext>
              </a:extLst>
            </p:cNvPr>
            <p:cNvCxnSpPr>
              <a:cxnSpLocks/>
              <a:stCxn id="76" idx="5"/>
              <a:endCxn id="72" idx="2"/>
            </p:cNvCxnSpPr>
            <p:nvPr/>
          </p:nvCxnSpPr>
          <p:spPr>
            <a:xfrm flipV="1">
              <a:off x="3587341" y="2065108"/>
              <a:ext cx="647061" cy="110971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C91AD5C-4A64-B125-9F0E-3CD6CA72032B}"/>
                </a:ext>
              </a:extLst>
            </p:cNvPr>
            <p:cNvCxnSpPr>
              <a:cxnSpLocks/>
              <a:stCxn id="72" idx="1"/>
              <a:endCxn id="78" idx="4"/>
            </p:cNvCxnSpPr>
            <p:nvPr/>
          </p:nvCxnSpPr>
          <p:spPr>
            <a:xfrm>
              <a:off x="4909599" y="2065108"/>
              <a:ext cx="680993" cy="1093336"/>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3E19C58-DB85-9985-AC17-4840FBFD242F}"/>
                </a:ext>
              </a:extLst>
            </p:cNvPr>
            <p:cNvCxnSpPr>
              <a:cxnSpLocks/>
              <a:stCxn id="76" idx="0"/>
              <a:endCxn id="78" idx="3"/>
            </p:cNvCxnSpPr>
            <p:nvPr/>
          </p:nvCxnSpPr>
          <p:spPr>
            <a:xfrm flipV="1">
              <a:off x="3843098" y="3669958"/>
              <a:ext cx="1491737" cy="16376"/>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58A420A-7C3C-D754-7AC3-394ACF7E1DA1}"/>
                </a:ext>
              </a:extLst>
            </p:cNvPr>
            <p:cNvCxnSpPr>
              <a:cxnSpLocks/>
              <a:stCxn id="80" idx="5"/>
              <a:endCxn id="74" idx="2"/>
            </p:cNvCxnSpPr>
            <p:nvPr/>
          </p:nvCxnSpPr>
          <p:spPr>
            <a:xfrm flipV="1">
              <a:off x="4909599" y="2772093"/>
              <a:ext cx="680993" cy="111364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6D5F378-C28B-6D4F-F880-973048569D75}"/>
                </a:ext>
              </a:extLst>
            </p:cNvPr>
            <p:cNvCxnSpPr>
              <a:cxnSpLocks/>
              <a:stCxn id="76" idx="1"/>
              <a:endCxn id="80" idx="3"/>
            </p:cNvCxnSpPr>
            <p:nvPr/>
          </p:nvCxnSpPr>
          <p:spPr>
            <a:xfrm>
              <a:off x="3587341" y="4197847"/>
              <a:ext cx="391304" cy="199402"/>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375B988-2ED4-14B3-79E0-54A055B75D12}"/>
                </a:ext>
              </a:extLst>
            </p:cNvPr>
            <p:cNvCxnSpPr>
              <a:cxnSpLocks/>
              <a:stCxn id="80" idx="0"/>
              <a:endCxn id="78" idx="2"/>
            </p:cNvCxnSpPr>
            <p:nvPr/>
          </p:nvCxnSpPr>
          <p:spPr>
            <a:xfrm flipV="1">
              <a:off x="5165356" y="4181471"/>
              <a:ext cx="425236" cy="215778"/>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E54728B-A618-24A0-C6FF-D9DBF9A600FA}"/>
                </a:ext>
              </a:extLst>
            </p:cNvPr>
            <p:cNvCxnSpPr>
              <a:cxnSpLocks/>
              <a:stCxn id="74" idx="4"/>
              <a:endCxn id="72" idx="0"/>
            </p:cNvCxnSpPr>
            <p:nvPr/>
          </p:nvCxnSpPr>
          <p:spPr>
            <a:xfrm flipH="1" flipV="1">
              <a:off x="5165356" y="1553595"/>
              <a:ext cx="425236" cy="195471"/>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EA9DB34-D39E-81E5-57DF-E76B3B6F798A}"/>
                </a:ext>
              </a:extLst>
            </p:cNvPr>
            <p:cNvCxnSpPr>
              <a:cxnSpLocks/>
              <a:stCxn id="72" idx="3"/>
              <a:endCxn id="70" idx="5"/>
            </p:cNvCxnSpPr>
            <p:nvPr/>
          </p:nvCxnSpPr>
          <p:spPr>
            <a:xfrm flipH="1">
              <a:off x="3587341" y="1553595"/>
              <a:ext cx="391304" cy="199399"/>
            </a:xfrm>
            <a:prstGeom prst="line">
              <a:avLst/>
            </a:prstGeom>
            <a:ln>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0C471EC-248A-1FA9-123A-9052A400F28F}"/>
                </a:ext>
              </a:extLst>
            </p:cNvPr>
            <p:cNvCxnSpPr>
              <a:cxnSpLocks/>
              <a:stCxn id="70" idx="0"/>
              <a:endCxn id="82" idx="4"/>
            </p:cNvCxnSpPr>
            <p:nvPr/>
          </p:nvCxnSpPr>
          <p:spPr>
            <a:xfrm>
              <a:off x="3843098" y="2264508"/>
              <a:ext cx="391304" cy="199399"/>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CA67C48-58C3-78D9-35FA-589E48B0AB3D}"/>
                </a:ext>
              </a:extLst>
            </p:cNvPr>
            <p:cNvCxnSpPr>
              <a:cxnSpLocks/>
              <a:stCxn id="76" idx="0"/>
              <a:endCxn id="82" idx="2"/>
            </p:cNvCxnSpPr>
            <p:nvPr/>
          </p:nvCxnSpPr>
          <p:spPr>
            <a:xfrm flipV="1">
              <a:off x="3843098" y="3486934"/>
              <a:ext cx="391304" cy="199400"/>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2B21934-7181-5A6A-7FF3-D3DFB5D94CB8}"/>
                </a:ext>
              </a:extLst>
            </p:cNvPr>
            <p:cNvCxnSpPr>
              <a:cxnSpLocks/>
              <a:stCxn id="82" idx="1"/>
              <a:endCxn id="78" idx="3"/>
            </p:cNvCxnSpPr>
            <p:nvPr/>
          </p:nvCxnSpPr>
          <p:spPr>
            <a:xfrm>
              <a:off x="4909599" y="3486934"/>
              <a:ext cx="425236" cy="183024"/>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B82B718-B20B-3116-E307-4999625104C7}"/>
                </a:ext>
              </a:extLst>
            </p:cNvPr>
            <p:cNvCxnSpPr>
              <a:cxnSpLocks/>
              <a:stCxn id="82" idx="5"/>
              <a:endCxn id="74" idx="3"/>
            </p:cNvCxnSpPr>
            <p:nvPr/>
          </p:nvCxnSpPr>
          <p:spPr>
            <a:xfrm flipV="1">
              <a:off x="4909599" y="2260580"/>
              <a:ext cx="425236" cy="203327"/>
            </a:xfrm>
            <a:prstGeom prst="line">
              <a:avLst/>
            </a:prstGeom>
            <a:ln w="9525">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70" name="Hexagon 69">
            <a:extLst>
              <a:ext uri="{FF2B5EF4-FFF2-40B4-BE49-F238E27FC236}">
                <a16:creationId xmlns:a16="http://schemas.microsoft.com/office/drawing/2014/main" id="{61DE7A95-470D-F99D-2439-AC3630243C5F}"/>
              </a:ext>
            </a:extLst>
          </p:cNvPr>
          <p:cNvSpPr/>
          <p:nvPr/>
        </p:nvSpPr>
        <p:spPr>
          <a:xfrm>
            <a:off x="3541850" y="2337326"/>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3" dirty="0"/>
              <a:t>Separate Fund, Codes, &amp; Files</a:t>
            </a:r>
          </a:p>
        </p:txBody>
      </p:sp>
      <p:sp>
        <p:nvSpPr>
          <p:cNvPr id="72" name="Hexagon 71">
            <a:extLst>
              <a:ext uri="{FF2B5EF4-FFF2-40B4-BE49-F238E27FC236}">
                <a16:creationId xmlns:a16="http://schemas.microsoft.com/office/drawing/2014/main" id="{49373300-989A-68A1-6DE4-3E17FE29333F}"/>
              </a:ext>
            </a:extLst>
          </p:cNvPr>
          <p:cNvSpPr/>
          <p:nvPr/>
        </p:nvSpPr>
        <p:spPr>
          <a:xfrm>
            <a:off x="5304861" y="1389442"/>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74" name="Hexagon 73">
            <a:extLst>
              <a:ext uri="{FF2B5EF4-FFF2-40B4-BE49-F238E27FC236}">
                <a16:creationId xmlns:a16="http://schemas.microsoft.com/office/drawing/2014/main" id="{F7E066FC-1F0F-601F-32E1-794093BD8FD5}"/>
              </a:ext>
            </a:extLst>
          </p:cNvPr>
          <p:cNvSpPr/>
          <p:nvPr/>
        </p:nvSpPr>
        <p:spPr>
          <a:xfrm>
            <a:off x="7113114" y="2332089"/>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76" name="Hexagon 75">
            <a:extLst>
              <a:ext uri="{FF2B5EF4-FFF2-40B4-BE49-F238E27FC236}">
                <a16:creationId xmlns:a16="http://schemas.microsoft.com/office/drawing/2014/main" id="{0670F26F-7CC4-0F58-1C47-EA2FBFD1E70D}"/>
              </a:ext>
            </a:extLst>
          </p:cNvPr>
          <p:cNvSpPr/>
          <p:nvPr/>
        </p:nvSpPr>
        <p:spPr>
          <a:xfrm>
            <a:off x="3541850" y="4233094"/>
            <a:ext cx="1582281" cy="1364036"/>
          </a:xfrm>
          <a:prstGeom prst="hexagon">
            <a:avLst/>
          </a:prstGeom>
          <a:solidFill>
            <a:schemeClr val="accent1"/>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78" name="Hexagon 77">
            <a:extLst>
              <a:ext uri="{FF2B5EF4-FFF2-40B4-BE49-F238E27FC236}">
                <a16:creationId xmlns:a16="http://schemas.microsoft.com/office/drawing/2014/main" id="{BFC175B6-2F72-196A-68DF-D843E1356046}"/>
              </a:ext>
            </a:extLst>
          </p:cNvPr>
          <p:cNvSpPr/>
          <p:nvPr/>
        </p:nvSpPr>
        <p:spPr>
          <a:xfrm>
            <a:off x="7113114" y="4211259"/>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80" name="Hexagon 79">
            <a:extLst>
              <a:ext uri="{FF2B5EF4-FFF2-40B4-BE49-F238E27FC236}">
                <a16:creationId xmlns:a16="http://schemas.microsoft.com/office/drawing/2014/main" id="{7BE9F9C6-415F-92D2-558D-98DEB4B5D425}"/>
              </a:ext>
            </a:extLst>
          </p:cNvPr>
          <p:cNvSpPr/>
          <p:nvPr/>
        </p:nvSpPr>
        <p:spPr>
          <a:xfrm>
            <a:off x="5304861" y="5180981"/>
            <a:ext cx="1582281" cy="1364036"/>
          </a:xfrm>
          <a:prstGeom prst="hexagon">
            <a:avLst/>
          </a:prstGeom>
          <a:solidFill>
            <a:schemeClr val="bg2">
              <a:lumMod val="75000"/>
            </a:schemeClr>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82" name="Hexagon 81">
            <a:extLst>
              <a:ext uri="{FF2B5EF4-FFF2-40B4-BE49-F238E27FC236}">
                <a16:creationId xmlns:a16="http://schemas.microsoft.com/office/drawing/2014/main" id="{F164100C-9FDA-F420-361B-6907793A07C5}"/>
              </a:ext>
            </a:extLst>
          </p:cNvPr>
          <p:cNvSpPr/>
          <p:nvPr/>
        </p:nvSpPr>
        <p:spPr>
          <a:xfrm>
            <a:off x="5304861" y="3285210"/>
            <a:ext cx="1582281" cy="1364036"/>
          </a:xfrm>
          <a:prstGeom prst="hexagon">
            <a:avLst/>
          </a:prstGeom>
          <a:solidFill>
            <a:schemeClr val="accent5"/>
          </a:solidFill>
          <a:ln w="41275">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p>
        </p:txBody>
      </p:sp>
      <p:sp>
        <p:nvSpPr>
          <p:cNvPr id="91" name="TextBox 90">
            <a:extLst>
              <a:ext uri="{FF2B5EF4-FFF2-40B4-BE49-F238E27FC236}">
                <a16:creationId xmlns:a16="http://schemas.microsoft.com/office/drawing/2014/main" id="{AB4C1052-9A3D-B750-AB99-666FBC671A6F}"/>
              </a:ext>
            </a:extLst>
          </p:cNvPr>
          <p:cNvSpPr txBox="1"/>
          <p:nvPr/>
        </p:nvSpPr>
        <p:spPr>
          <a:xfrm>
            <a:off x="7143200" y="2522242"/>
            <a:ext cx="1512594" cy="954300"/>
          </a:xfrm>
          <a:prstGeom prst="rect">
            <a:avLst/>
          </a:prstGeom>
          <a:noFill/>
        </p:spPr>
        <p:txBody>
          <a:bodyPr wrap="none" rtlCol="0">
            <a:spAutoFit/>
          </a:bodyPr>
          <a:lstStyle/>
          <a:p>
            <a:pPr algn="ctr"/>
            <a:r>
              <a:rPr lang="en-US" sz="1867" dirty="0">
                <a:solidFill>
                  <a:schemeClr val="bg1"/>
                </a:solidFill>
              </a:rPr>
              <a:t>Establish </a:t>
            </a:r>
          </a:p>
          <a:p>
            <a:pPr algn="ctr"/>
            <a:r>
              <a:rPr lang="en-US" sz="1867" dirty="0">
                <a:solidFill>
                  <a:schemeClr val="bg1"/>
                </a:solidFill>
              </a:rPr>
              <a:t>contact with </a:t>
            </a:r>
          </a:p>
          <a:p>
            <a:pPr algn="ctr"/>
            <a:r>
              <a:rPr lang="en-US" sz="1867" dirty="0">
                <a:solidFill>
                  <a:schemeClr val="bg1"/>
                </a:solidFill>
              </a:rPr>
              <a:t>FEMA</a:t>
            </a:r>
          </a:p>
        </p:txBody>
      </p:sp>
      <p:sp>
        <p:nvSpPr>
          <p:cNvPr id="92" name="TextBox 91">
            <a:extLst>
              <a:ext uri="{FF2B5EF4-FFF2-40B4-BE49-F238E27FC236}">
                <a16:creationId xmlns:a16="http://schemas.microsoft.com/office/drawing/2014/main" id="{28311169-468A-ADA9-7DE3-19420C04ED96}"/>
              </a:ext>
            </a:extLst>
          </p:cNvPr>
          <p:cNvSpPr txBox="1"/>
          <p:nvPr/>
        </p:nvSpPr>
        <p:spPr>
          <a:xfrm>
            <a:off x="7135116" y="4532993"/>
            <a:ext cx="1528752" cy="666977"/>
          </a:xfrm>
          <a:prstGeom prst="rect">
            <a:avLst/>
          </a:prstGeom>
          <a:noFill/>
        </p:spPr>
        <p:txBody>
          <a:bodyPr wrap="none" rtlCol="0">
            <a:spAutoFit/>
          </a:bodyPr>
          <a:lstStyle/>
          <a:p>
            <a:pPr algn="ctr"/>
            <a:r>
              <a:rPr lang="en-US" sz="1867" dirty="0">
                <a:solidFill>
                  <a:schemeClr val="bg1"/>
                </a:solidFill>
              </a:rPr>
              <a:t>Prepare for </a:t>
            </a:r>
          </a:p>
          <a:p>
            <a:pPr algn="ctr"/>
            <a:r>
              <a:rPr lang="en-US" sz="1867" dirty="0">
                <a:solidFill>
                  <a:schemeClr val="bg1"/>
                </a:solidFill>
              </a:rPr>
              <a:t>Procurement</a:t>
            </a:r>
          </a:p>
        </p:txBody>
      </p:sp>
      <p:sp>
        <p:nvSpPr>
          <p:cNvPr id="93" name="TextBox 92">
            <a:extLst>
              <a:ext uri="{FF2B5EF4-FFF2-40B4-BE49-F238E27FC236}">
                <a16:creationId xmlns:a16="http://schemas.microsoft.com/office/drawing/2014/main" id="{D9158FDA-A182-3E08-E71D-D897C73E524A}"/>
              </a:ext>
            </a:extLst>
          </p:cNvPr>
          <p:cNvSpPr txBox="1"/>
          <p:nvPr/>
        </p:nvSpPr>
        <p:spPr>
          <a:xfrm>
            <a:off x="5538410" y="5511774"/>
            <a:ext cx="1142300" cy="666977"/>
          </a:xfrm>
          <a:prstGeom prst="rect">
            <a:avLst/>
          </a:prstGeom>
          <a:noFill/>
        </p:spPr>
        <p:txBody>
          <a:bodyPr wrap="none" rtlCol="0">
            <a:spAutoFit/>
          </a:bodyPr>
          <a:lstStyle/>
          <a:p>
            <a:pPr algn="ctr"/>
            <a:r>
              <a:rPr lang="en-US" sz="1867" dirty="0">
                <a:solidFill>
                  <a:schemeClr val="bg1"/>
                </a:solidFill>
              </a:rPr>
              <a:t>Damage </a:t>
            </a:r>
          </a:p>
          <a:p>
            <a:pPr algn="ctr"/>
            <a:r>
              <a:rPr lang="en-US" sz="1867" dirty="0">
                <a:solidFill>
                  <a:schemeClr val="bg1"/>
                </a:solidFill>
              </a:rPr>
              <a:t>Inventory</a:t>
            </a:r>
          </a:p>
        </p:txBody>
      </p:sp>
      <p:sp>
        <p:nvSpPr>
          <p:cNvPr id="94" name="TextBox 93">
            <a:extLst>
              <a:ext uri="{FF2B5EF4-FFF2-40B4-BE49-F238E27FC236}">
                <a16:creationId xmlns:a16="http://schemas.microsoft.com/office/drawing/2014/main" id="{918CB874-1E08-B7FC-309C-911BDF835A46}"/>
              </a:ext>
            </a:extLst>
          </p:cNvPr>
          <p:cNvSpPr txBox="1"/>
          <p:nvPr/>
        </p:nvSpPr>
        <p:spPr>
          <a:xfrm>
            <a:off x="3663232" y="4649244"/>
            <a:ext cx="1262783" cy="379656"/>
          </a:xfrm>
          <a:prstGeom prst="rect">
            <a:avLst/>
          </a:prstGeom>
          <a:noFill/>
        </p:spPr>
        <p:txBody>
          <a:bodyPr wrap="none" rtlCol="0">
            <a:spAutoFit/>
          </a:bodyPr>
          <a:lstStyle/>
          <a:p>
            <a:pPr algn="ctr"/>
            <a:r>
              <a:rPr lang="en-US" sz="1867" dirty="0">
                <a:solidFill>
                  <a:schemeClr val="bg1"/>
                </a:solidFill>
              </a:rPr>
              <a:t>Cash Flow</a:t>
            </a:r>
          </a:p>
        </p:txBody>
      </p:sp>
      <p:sp>
        <p:nvSpPr>
          <p:cNvPr id="95" name="TextBox 94">
            <a:extLst>
              <a:ext uri="{FF2B5EF4-FFF2-40B4-BE49-F238E27FC236}">
                <a16:creationId xmlns:a16="http://schemas.microsoft.com/office/drawing/2014/main" id="{04DF22A8-2C75-7F4B-274C-E6F17922D1D5}"/>
              </a:ext>
            </a:extLst>
          </p:cNvPr>
          <p:cNvSpPr txBox="1"/>
          <p:nvPr/>
        </p:nvSpPr>
        <p:spPr>
          <a:xfrm>
            <a:off x="5516241" y="1735593"/>
            <a:ext cx="1176925" cy="666977"/>
          </a:xfrm>
          <a:prstGeom prst="rect">
            <a:avLst/>
          </a:prstGeom>
          <a:noFill/>
        </p:spPr>
        <p:txBody>
          <a:bodyPr wrap="none" rtlCol="0">
            <a:spAutoFit/>
          </a:bodyPr>
          <a:lstStyle/>
          <a:p>
            <a:pPr algn="ctr"/>
            <a:r>
              <a:rPr lang="en-US" sz="1867" dirty="0">
                <a:solidFill>
                  <a:schemeClr val="bg1"/>
                </a:solidFill>
              </a:rPr>
              <a:t>Track </a:t>
            </a:r>
          </a:p>
          <a:p>
            <a:pPr algn="ctr"/>
            <a:r>
              <a:rPr lang="en-US" sz="1867" dirty="0">
                <a:solidFill>
                  <a:schemeClr val="bg1"/>
                </a:solidFill>
              </a:rPr>
              <a:t>Expenses</a:t>
            </a:r>
          </a:p>
        </p:txBody>
      </p:sp>
      <p:sp>
        <p:nvSpPr>
          <p:cNvPr id="96" name="TextBox 95">
            <a:extLst>
              <a:ext uri="{FF2B5EF4-FFF2-40B4-BE49-F238E27FC236}">
                <a16:creationId xmlns:a16="http://schemas.microsoft.com/office/drawing/2014/main" id="{6D03114A-1E78-2AFC-070A-86A2398388AF}"/>
              </a:ext>
            </a:extLst>
          </p:cNvPr>
          <p:cNvSpPr txBox="1"/>
          <p:nvPr/>
        </p:nvSpPr>
        <p:spPr>
          <a:xfrm>
            <a:off x="5510923" y="3450673"/>
            <a:ext cx="1215397" cy="954300"/>
          </a:xfrm>
          <a:prstGeom prst="rect">
            <a:avLst/>
          </a:prstGeom>
          <a:noFill/>
        </p:spPr>
        <p:txBody>
          <a:bodyPr wrap="none" rtlCol="0">
            <a:spAutoFit/>
          </a:bodyPr>
          <a:lstStyle/>
          <a:p>
            <a:pPr algn="ctr"/>
            <a:r>
              <a:rPr lang="en-US" sz="1867" dirty="0">
                <a:solidFill>
                  <a:schemeClr val="bg1"/>
                </a:solidFill>
              </a:rPr>
              <a:t>Finance </a:t>
            </a:r>
          </a:p>
          <a:p>
            <a:pPr algn="ctr"/>
            <a:r>
              <a:rPr lang="en-US" sz="1867" dirty="0">
                <a:solidFill>
                  <a:schemeClr val="bg1"/>
                </a:solidFill>
              </a:rPr>
              <a:t>Office</a:t>
            </a:r>
          </a:p>
          <a:p>
            <a:pPr algn="ctr"/>
            <a:r>
              <a:rPr lang="en-US" sz="1867" dirty="0">
                <a:solidFill>
                  <a:schemeClr val="bg1"/>
                </a:solidFill>
              </a:rPr>
              <a:t>Response</a:t>
            </a:r>
          </a:p>
        </p:txBody>
      </p:sp>
      <p:sp>
        <p:nvSpPr>
          <p:cNvPr id="4" name="Rectangle 3">
            <a:extLst>
              <a:ext uri="{FF2B5EF4-FFF2-40B4-BE49-F238E27FC236}">
                <a16:creationId xmlns:a16="http://schemas.microsoft.com/office/drawing/2014/main" id="{1D3DB1C7-B505-09A1-F77C-EE0DAE7DB65D}"/>
              </a:ext>
            </a:extLst>
          </p:cNvPr>
          <p:cNvSpPr/>
          <p:nvPr/>
        </p:nvSpPr>
        <p:spPr>
          <a:xfrm>
            <a:off x="9254087" y="2505559"/>
            <a:ext cx="2565918" cy="23335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0" dirty="0">
                <a:solidFill>
                  <a:schemeClr val="tx1"/>
                </a:solidFill>
                <a:effectLst/>
                <a:latin typeface="Segoe UI" panose="020B0502040204020203" pitchFamily="34" charset="0"/>
                <a:cs typeface="Segoe UI" panose="020B0502040204020203" pitchFamily="34" charset="0"/>
              </a:rPr>
              <a:t>        Keep track of insurance proceeds and other sources of disaster funding (like private grant or other federal funds) to avoid duplication of benefits – remember, FEMA is funder of last resort.</a:t>
            </a:r>
          </a:p>
          <a:p>
            <a:r>
              <a:rPr lang="en-US" sz="1800" b="0" dirty="0">
                <a:solidFill>
                  <a:schemeClr val="tx1"/>
                </a:solidFill>
                <a:effectLst/>
                <a:latin typeface="Segoe UI" panose="020B0502040204020203" pitchFamily="34" charset="0"/>
                <a:cs typeface="Segoe UI" panose="020B0502040204020203" pitchFamily="34" charset="0"/>
              </a:rPr>
              <a:t> </a:t>
            </a:r>
            <a:endParaRPr lang="en-US" sz="1800" dirty="0">
              <a:solidFill>
                <a:schemeClr val="tx1"/>
              </a:solidFill>
              <a:effectLst/>
              <a:latin typeface="Segoe UI" panose="020B0502040204020203" pitchFamily="34" charset="0"/>
              <a:cs typeface="Segoe UI" panose="020B0502040204020203" pitchFamily="34" charset="0"/>
            </a:endParaRPr>
          </a:p>
        </p:txBody>
      </p:sp>
      <p:pic>
        <p:nvPicPr>
          <p:cNvPr id="6" name="Graphic 5" descr="Traffic cone with solid fill">
            <a:extLst>
              <a:ext uri="{FF2B5EF4-FFF2-40B4-BE49-F238E27FC236}">
                <a16:creationId xmlns:a16="http://schemas.microsoft.com/office/drawing/2014/main" id="{4DA3F8FE-FA53-8D17-0634-117AB4E9DF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54087" y="2807688"/>
            <a:ext cx="412837" cy="41283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693754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51B6A20-220A-AD53-0704-CB94124C1EEB}"/>
              </a:ext>
            </a:extLst>
          </p:cNvPr>
          <p:cNvSpPr txBox="1">
            <a:spLocks/>
          </p:cNvSpPr>
          <p:nvPr/>
        </p:nvSpPr>
        <p:spPr>
          <a:xfrm>
            <a:off x="608195" y="719467"/>
            <a:ext cx="10969943" cy="711081"/>
          </a:xfrm>
          <a:prstGeom prst="rect">
            <a:avLst/>
          </a:prstGeom>
        </p:spPr>
        <p:txBody>
          <a:bodyPr vert="horz" lIns="121899" tIns="60949" rIns="121899" bIns="60949" rtlCol="0" anchor="ctr">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en-US" b="1" dirty="0">
                <a:latin typeface="Segoe UI" panose="020B0502040204020203" pitchFamily="34" charset="0"/>
                <a:cs typeface="Segoe UI" panose="020B0502040204020203" pitchFamily="34" charset="0"/>
              </a:rPr>
              <a:t>Other Finance Considerations</a:t>
            </a:r>
          </a:p>
        </p:txBody>
      </p:sp>
      <p:sp>
        <p:nvSpPr>
          <p:cNvPr id="9" name="Freeform: Shape 8">
            <a:extLst>
              <a:ext uri="{FF2B5EF4-FFF2-40B4-BE49-F238E27FC236}">
                <a16:creationId xmlns:a16="http://schemas.microsoft.com/office/drawing/2014/main" id="{3E14FC36-16FD-8495-3F49-444DBE24F528}"/>
              </a:ext>
            </a:extLst>
          </p:cNvPr>
          <p:cNvSpPr/>
          <p:nvPr/>
        </p:nvSpPr>
        <p:spPr>
          <a:xfrm>
            <a:off x="716661" y="4183168"/>
            <a:ext cx="10789920" cy="22951"/>
          </a:xfrm>
          <a:custGeom>
            <a:avLst/>
            <a:gdLst>
              <a:gd name="connsiteX0" fmla="*/ 0 w 9800126"/>
              <a:gd name="connsiteY0" fmla="*/ 0 h 22951"/>
              <a:gd name="connsiteX1" fmla="*/ 9800127 w 9800126"/>
              <a:gd name="connsiteY1" fmla="*/ 0 h 22951"/>
            </a:gdLst>
            <a:ahLst/>
            <a:cxnLst>
              <a:cxn ang="0">
                <a:pos x="connsiteX0" y="connsiteY0"/>
              </a:cxn>
              <a:cxn ang="0">
                <a:pos x="connsiteX1" y="connsiteY1"/>
              </a:cxn>
            </a:cxnLst>
            <a:rect l="l" t="t" r="r" b="b"/>
            <a:pathLst>
              <a:path w="9800126" h="22951">
                <a:moveTo>
                  <a:pt x="0" y="0"/>
                </a:moveTo>
                <a:lnTo>
                  <a:pt x="9800127" y="0"/>
                </a:lnTo>
              </a:path>
            </a:pathLst>
          </a:custGeom>
          <a:ln w="45880" cap="flat">
            <a:solidFill>
              <a:schemeClr val="accent6"/>
            </a:solidFill>
            <a:prstDash val="solid"/>
            <a:miter/>
          </a:ln>
        </p:spPr>
        <p:txBody>
          <a:bodyPr lIns="0" tIns="0" rIns="0" bIns="0" rtlCol="0" anchor="ctr"/>
          <a:lstStyle/>
          <a:p>
            <a:endParaRPr lang="en-US" dirty="0"/>
          </a:p>
        </p:txBody>
      </p:sp>
      <p:sp>
        <p:nvSpPr>
          <p:cNvPr id="13" name="Freeform: Shape 12">
            <a:extLst>
              <a:ext uri="{FF2B5EF4-FFF2-40B4-BE49-F238E27FC236}">
                <a16:creationId xmlns:a16="http://schemas.microsoft.com/office/drawing/2014/main" id="{998D6F69-BF8F-48AE-1E18-7C1C131AD620}"/>
              </a:ext>
            </a:extLst>
          </p:cNvPr>
          <p:cNvSpPr/>
          <p:nvPr/>
        </p:nvSpPr>
        <p:spPr>
          <a:xfrm>
            <a:off x="427191" y="4049363"/>
            <a:ext cx="290561" cy="290561"/>
          </a:xfrm>
          <a:custGeom>
            <a:avLst/>
            <a:gdLst>
              <a:gd name="connsiteX0" fmla="*/ 290561 w 290561"/>
              <a:gd name="connsiteY0" fmla="*/ 145281 h 290561"/>
              <a:gd name="connsiteX1" fmla="*/ 145281 w 290561"/>
              <a:gd name="connsiteY1" fmla="*/ 290561 h 290561"/>
              <a:gd name="connsiteX2" fmla="*/ 0 w 290561"/>
              <a:gd name="connsiteY2" fmla="*/ 145281 h 290561"/>
              <a:gd name="connsiteX3" fmla="*/ 145281 w 290561"/>
              <a:gd name="connsiteY3" fmla="*/ 0 h 290561"/>
              <a:gd name="connsiteX4" fmla="*/ 290561 w 290561"/>
              <a:gd name="connsiteY4" fmla="*/ 145281 h 290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61" h="290561">
                <a:moveTo>
                  <a:pt x="290561" y="145281"/>
                </a:moveTo>
                <a:cubicBezTo>
                  <a:pt x="290561" y="225517"/>
                  <a:pt x="225517" y="290561"/>
                  <a:pt x="145281" y="290561"/>
                </a:cubicBezTo>
                <a:cubicBezTo>
                  <a:pt x="65044" y="290561"/>
                  <a:pt x="0" y="225517"/>
                  <a:pt x="0" y="145281"/>
                </a:cubicBezTo>
                <a:cubicBezTo>
                  <a:pt x="0" y="65044"/>
                  <a:pt x="65044" y="0"/>
                  <a:pt x="145281" y="0"/>
                </a:cubicBezTo>
                <a:cubicBezTo>
                  <a:pt x="225517" y="0"/>
                  <a:pt x="290561" y="65044"/>
                  <a:pt x="290561" y="145281"/>
                </a:cubicBezTo>
                <a:close/>
              </a:path>
            </a:pathLst>
          </a:custGeom>
          <a:solidFill>
            <a:schemeClr val="accent6"/>
          </a:solidFill>
          <a:ln w="2294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04038CC2-1C5C-441A-5093-A8AE34C555DF}"/>
              </a:ext>
            </a:extLst>
          </p:cNvPr>
          <p:cNvSpPr/>
          <p:nvPr/>
        </p:nvSpPr>
        <p:spPr>
          <a:xfrm>
            <a:off x="11474251" y="4049363"/>
            <a:ext cx="290561" cy="290561"/>
          </a:xfrm>
          <a:custGeom>
            <a:avLst/>
            <a:gdLst>
              <a:gd name="connsiteX0" fmla="*/ 290561 w 290561"/>
              <a:gd name="connsiteY0" fmla="*/ 145281 h 290561"/>
              <a:gd name="connsiteX1" fmla="*/ 145281 w 290561"/>
              <a:gd name="connsiteY1" fmla="*/ 290561 h 290561"/>
              <a:gd name="connsiteX2" fmla="*/ 1 w 290561"/>
              <a:gd name="connsiteY2" fmla="*/ 145281 h 290561"/>
              <a:gd name="connsiteX3" fmla="*/ 145281 w 290561"/>
              <a:gd name="connsiteY3" fmla="*/ 0 h 290561"/>
              <a:gd name="connsiteX4" fmla="*/ 290561 w 290561"/>
              <a:gd name="connsiteY4" fmla="*/ 145281 h 290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61" h="290561">
                <a:moveTo>
                  <a:pt x="290561" y="145281"/>
                </a:moveTo>
                <a:cubicBezTo>
                  <a:pt x="290561" y="225517"/>
                  <a:pt x="225517" y="290561"/>
                  <a:pt x="145281" y="290561"/>
                </a:cubicBezTo>
                <a:cubicBezTo>
                  <a:pt x="65044" y="290561"/>
                  <a:pt x="1" y="225517"/>
                  <a:pt x="1" y="145281"/>
                </a:cubicBezTo>
                <a:cubicBezTo>
                  <a:pt x="1" y="65044"/>
                  <a:pt x="65045" y="0"/>
                  <a:pt x="145281" y="0"/>
                </a:cubicBezTo>
                <a:cubicBezTo>
                  <a:pt x="225517" y="0"/>
                  <a:pt x="290561" y="65044"/>
                  <a:pt x="290561" y="145281"/>
                </a:cubicBezTo>
                <a:close/>
              </a:path>
            </a:pathLst>
          </a:custGeom>
          <a:solidFill>
            <a:schemeClr val="accent6"/>
          </a:solidFill>
          <a:ln w="22940" cap="flat">
            <a:noFill/>
            <a:prstDash val="solid"/>
            <a:miter/>
          </a:ln>
        </p:spPr>
        <p:txBody>
          <a:bodyPr rtlCol="0" anchor="ctr"/>
          <a:lstStyle/>
          <a:p>
            <a:endParaRPr lang="en-US"/>
          </a:p>
        </p:txBody>
      </p:sp>
      <p:grpSp>
        <p:nvGrpSpPr>
          <p:cNvPr id="18" name="Graphic 4">
            <a:extLst>
              <a:ext uri="{FF2B5EF4-FFF2-40B4-BE49-F238E27FC236}">
                <a16:creationId xmlns:a16="http://schemas.microsoft.com/office/drawing/2014/main" id="{E58314F8-0D43-2481-9DDB-323E3A2E3662}"/>
              </a:ext>
            </a:extLst>
          </p:cNvPr>
          <p:cNvGrpSpPr/>
          <p:nvPr/>
        </p:nvGrpSpPr>
        <p:grpSpPr>
          <a:xfrm>
            <a:off x="1705224" y="3992443"/>
            <a:ext cx="404398" cy="404398"/>
            <a:chOff x="2614564" y="3992443"/>
            <a:chExt cx="404398" cy="404398"/>
          </a:xfrm>
        </p:grpSpPr>
        <p:sp>
          <p:nvSpPr>
            <p:cNvPr id="21" name="Freeform: Shape 20">
              <a:extLst>
                <a:ext uri="{FF2B5EF4-FFF2-40B4-BE49-F238E27FC236}">
                  <a16:creationId xmlns:a16="http://schemas.microsoft.com/office/drawing/2014/main" id="{63C5F18E-9F7A-7557-7C09-8C485768E959}"/>
                </a:ext>
              </a:extLst>
            </p:cNvPr>
            <p:cNvSpPr/>
            <p:nvPr/>
          </p:nvSpPr>
          <p:spPr>
            <a:xfrm>
              <a:off x="2614564" y="3992443"/>
              <a:ext cx="404398" cy="404398"/>
            </a:xfrm>
            <a:custGeom>
              <a:avLst/>
              <a:gdLst>
                <a:gd name="connsiteX0" fmla="*/ 404399 w 404398"/>
                <a:gd name="connsiteY0" fmla="*/ 202199 h 404398"/>
                <a:gd name="connsiteX1" fmla="*/ 202199 w 404398"/>
                <a:gd name="connsiteY1" fmla="*/ 404399 h 404398"/>
                <a:gd name="connsiteX2" fmla="*/ 0 w 404398"/>
                <a:gd name="connsiteY2" fmla="*/ 202199 h 404398"/>
                <a:gd name="connsiteX3" fmla="*/ 202199 w 404398"/>
                <a:gd name="connsiteY3" fmla="*/ 0 h 404398"/>
                <a:gd name="connsiteX4" fmla="*/ 404399 w 404398"/>
                <a:gd name="connsiteY4" fmla="*/ 202199 h 404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398" h="404398">
                  <a:moveTo>
                    <a:pt x="404399" y="202199"/>
                  </a:moveTo>
                  <a:cubicBezTo>
                    <a:pt x="404399" y="313871"/>
                    <a:pt x="313871" y="404399"/>
                    <a:pt x="202199" y="404399"/>
                  </a:cubicBezTo>
                  <a:cubicBezTo>
                    <a:pt x="90528" y="404399"/>
                    <a:pt x="0" y="313871"/>
                    <a:pt x="0" y="202199"/>
                  </a:cubicBezTo>
                  <a:cubicBezTo>
                    <a:pt x="0" y="90528"/>
                    <a:pt x="90528" y="0"/>
                    <a:pt x="202199" y="0"/>
                  </a:cubicBezTo>
                  <a:cubicBezTo>
                    <a:pt x="313871" y="0"/>
                    <a:pt x="404399" y="90528"/>
                    <a:pt x="404399" y="202199"/>
                  </a:cubicBezTo>
                  <a:close/>
                </a:path>
              </a:pathLst>
            </a:custGeom>
            <a:gradFill>
              <a:gsLst>
                <a:gs pos="0">
                  <a:srgbClr val="FFFFFF"/>
                </a:gs>
                <a:gs pos="23590">
                  <a:srgbClr val="F3F3F3"/>
                </a:gs>
                <a:gs pos="58450">
                  <a:srgbClr val="E9E9E9"/>
                </a:gs>
                <a:gs pos="100000">
                  <a:srgbClr val="E6E6E6"/>
                </a:gs>
              </a:gsLst>
              <a:lin ang="5400000" scaled="1"/>
            </a:gradFill>
            <a:ln w="2294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4F33D95-0107-8118-AFB4-33DEBB57525E}"/>
                </a:ext>
              </a:extLst>
            </p:cNvPr>
            <p:cNvSpPr/>
            <p:nvPr/>
          </p:nvSpPr>
          <p:spPr>
            <a:xfrm>
              <a:off x="2680434" y="4058313"/>
              <a:ext cx="272659" cy="272659"/>
            </a:xfrm>
            <a:custGeom>
              <a:avLst/>
              <a:gdLst>
                <a:gd name="connsiteX0" fmla="*/ 272659 w 272659"/>
                <a:gd name="connsiteY0" fmla="*/ 136330 h 272659"/>
                <a:gd name="connsiteX1" fmla="*/ 136330 w 272659"/>
                <a:gd name="connsiteY1" fmla="*/ 272660 h 272659"/>
                <a:gd name="connsiteX2" fmla="*/ 0 w 272659"/>
                <a:gd name="connsiteY2" fmla="*/ 136330 h 272659"/>
                <a:gd name="connsiteX3" fmla="*/ 136330 w 272659"/>
                <a:gd name="connsiteY3" fmla="*/ 0 h 272659"/>
                <a:gd name="connsiteX4" fmla="*/ 272659 w 272659"/>
                <a:gd name="connsiteY4" fmla="*/ 136330 h 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659" h="272659">
                  <a:moveTo>
                    <a:pt x="272659" y="136330"/>
                  </a:moveTo>
                  <a:cubicBezTo>
                    <a:pt x="272659" y="211609"/>
                    <a:pt x="211609" y="272660"/>
                    <a:pt x="136330" y="272660"/>
                  </a:cubicBezTo>
                  <a:cubicBezTo>
                    <a:pt x="61050" y="272660"/>
                    <a:pt x="0" y="211609"/>
                    <a:pt x="0" y="136330"/>
                  </a:cubicBezTo>
                  <a:cubicBezTo>
                    <a:pt x="0" y="61050"/>
                    <a:pt x="61050" y="0"/>
                    <a:pt x="136330" y="0"/>
                  </a:cubicBezTo>
                  <a:cubicBezTo>
                    <a:pt x="211609" y="230"/>
                    <a:pt x="272659" y="61050"/>
                    <a:pt x="272659" y="136330"/>
                  </a:cubicBezTo>
                  <a:close/>
                </a:path>
              </a:pathLst>
            </a:custGeom>
            <a:solidFill>
              <a:schemeClr val="tx2"/>
            </a:solidFill>
            <a:ln w="22940" cap="flat">
              <a:noFill/>
              <a:prstDash val="solid"/>
              <a:miter/>
            </a:ln>
          </p:spPr>
          <p:txBody>
            <a:bodyPr rtlCol="0" anchor="ctr"/>
            <a:lstStyle/>
            <a:p>
              <a:endParaRPr lang="en-US"/>
            </a:p>
          </p:txBody>
        </p:sp>
      </p:grpSp>
      <p:sp>
        <p:nvSpPr>
          <p:cNvPr id="44" name="Freeform: Shape 43">
            <a:extLst>
              <a:ext uri="{FF2B5EF4-FFF2-40B4-BE49-F238E27FC236}">
                <a16:creationId xmlns:a16="http://schemas.microsoft.com/office/drawing/2014/main" id="{478E3B18-D67A-8334-DB9A-3E23D04CA57D}"/>
              </a:ext>
            </a:extLst>
          </p:cNvPr>
          <p:cNvSpPr/>
          <p:nvPr/>
        </p:nvSpPr>
        <p:spPr>
          <a:xfrm>
            <a:off x="1182168" y="1850874"/>
            <a:ext cx="1450510" cy="1450511"/>
          </a:xfrm>
          <a:custGeom>
            <a:avLst/>
            <a:gdLst>
              <a:gd name="connsiteX0" fmla="*/ 1450511 w 1450510"/>
              <a:gd name="connsiteY0" fmla="*/ 725256 h 1450511"/>
              <a:gd name="connsiteX1" fmla="*/ 725255 w 1450510"/>
              <a:gd name="connsiteY1" fmla="*/ 1450511 h 1450511"/>
              <a:gd name="connsiteX2" fmla="*/ 0 w 1450510"/>
              <a:gd name="connsiteY2" fmla="*/ 725256 h 1450511"/>
              <a:gd name="connsiteX3" fmla="*/ 725255 w 1450510"/>
              <a:gd name="connsiteY3" fmla="*/ 0 h 1450511"/>
              <a:gd name="connsiteX4" fmla="*/ 1450511 w 1450510"/>
              <a:gd name="connsiteY4" fmla="*/ 725256 h 1450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510" h="1450511">
                <a:moveTo>
                  <a:pt x="1450511" y="725256"/>
                </a:moveTo>
                <a:cubicBezTo>
                  <a:pt x="1450511" y="1125803"/>
                  <a:pt x="1125803" y="1450511"/>
                  <a:pt x="725255" y="1450511"/>
                </a:cubicBezTo>
                <a:cubicBezTo>
                  <a:pt x="324708" y="1450511"/>
                  <a:pt x="0" y="1125803"/>
                  <a:pt x="0" y="725256"/>
                </a:cubicBezTo>
                <a:cubicBezTo>
                  <a:pt x="0" y="324708"/>
                  <a:pt x="324708" y="0"/>
                  <a:pt x="725255" y="0"/>
                </a:cubicBezTo>
                <a:cubicBezTo>
                  <a:pt x="1125803" y="0"/>
                  <a:pt x="1450511" y="324708"/>
                  <a:pt x="1450511" y="725256"/>
                </a:cubicBezTo>
                <a:close/>
              </a:path>
            </a:pathLst>
          </a:custGeom>
          <a:solidFill>
            <a:srgbClr val="FFFFFF"/>
          </a:solidFill>
          <a:ln w="2294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35057C64-D6CE-D6FC-65F6-1118B9066326}"/>
              </a:ext>
            </a:extLst>
          </p:cNvPr>
          <p:cNvSpPr/>
          <p:nvPr/>
        </p:nvSpPr>
        <p:spPr>
          <a:xfrm>
            <a:off x="1192498" y="1871441"/>
            <a:ext cx="1429852" cy="2044575"/>
          </a:xfrm>
          <a:custGeom>
            <a:avLst/>
            <a:gdLst>
              <a:gd name="connsiteX0" fmla="*/ 1429853 w 1429852"/>
              <a:gd name="connsiteY0" fmla="*/ 715017 h 2044575"/>
              <a:gd name="connsiteX1" fmla="*/ 692893 w 1429852"/>
              <a:gd name="connsiteY1" fmla="*/ 319 h 2044575"/>
              <a:gd name="connsiteX2" fmla="*/ 1376 w 1429852"/>
              <a:gd name="connsiteY2" fmla="*/ 670492 h 2044575"/>
              <a:gd name="connsiteX3" fmla="*/ 309379 w 1429852"/>
              <a:gd name="connsiteY3" fmla="*/ 1303714 h 2044575"/>
              <a:gd name="connsiteX4" fmla="*/ 703680 w 1429852"/>
              <a:gd name="connsiteY4" fmla="*/ 1962181 h 2044575"/>
              <a:gd name="connsiteX5" fmla="*/ 714696 w 1429852"/>
              <a:gd name="connsiteY5" fmla="*/ 2044576 h 2044575"/>
              <a:gd name="connsiteX6" fmla="*/ 728237 w 1429852"/>
              <a:gd name="connsiteY6" fmla="*/ 1944509 h 2044575"/>
              <a:gd name="connsiteX7" fmla="*/ 1128505 w 1429852"/>
              <a:gd name="connsiteY7" fmla="*/ 1297976 h 2044575"/>
              <a:gd name="connsiteX8" fmla="*/ 1429853 w 1429852"/>
              <a:gd name="connsiteY8" fmla="*/ 715017 h 204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852" h="2044575">
                <a:moveTo>
                  <a:pt x="1429853" y="715017"/>
                </a:moveTo>
                <a:cubicBezTo>
                  <a:pt x="1429853" y="312913"/>
                  <a:pt x="1097751" y="-11616"/>
                  <a:pt x="692893" y="319"/>
                </a:cubicBezTo>
                <a:cubicBezTo>
                  <a:pt x="326363" y="11335"/>
                  <a:pt x="23409" y="304421"/>
                  <a:pt x="1376" y="670492"/>
                </a:cubicBezTo>
                <a:cubicBezTo>
                  <a:pt x="-14690" y="932823"/>
                  <a:pt x="111311" y="1166925"/>
                  <a:pt x="309379" y="1303714"/>
                </a:cubicBezTo>
                <a:cubicBezTo>
                  <a:pt x="529022" y="1455191"/>
                  <a:pt x="668106" y="1697784"/>
                  <a:pt x="703680" y="1962181"/>
                </a:cubicBezTo>
                <a:lnTo>
                  <a:pt x="714696" y="2044576"/>
                </a:lnTo>
                <a:lnTo>
                  <a:pt x="728237" y="1944509"/>
                </a:lnTo>
                <a:cubicBezTo>
                  <a:pt x="763582" y="1681719"/>
                  <a:pt x="912535" y="1451519"/>
                  <a:pt x="1128505" y="1297976"/>
                </a:cubicBezTo>
                <a:cubicBezTo>
                  <a:pt x="1310966" y="1168302"/>
                  <a:pt x="1429853" y="955545"/>
                  <a:pt x="1429853" y="715017"/>
                </a:cubicBezTo>
                <a:close/>
              </a:path>
            </a:pathLst>
          </a:custGeom>
          <a:solidFill>
            <a:schemeClr val="tx2"/>
          </a:solidFill>
          <a:ln w="2294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22326DA6-AE1B-3F14-F527-653D10EDDC03}"/>
              </a:ext>
            </a:extLst>
          </p:cNvPr>
          <p:cNvSpPr/>
          <p:nvPr/>
        </p:nvSpPr>
        <p:spPr>
          <a:xfrm>
            <a:off x="1357744" y="2026449"/>
            <a:ext cx="1099358" cy="1099358"/>
          </a:xfrm>
          <a:custGeom>
            <a:avLst/>
            <a:gdLst>
              <a:gd name="connsiteX0" fmla="*/ 1099359 w 1099358"/>
              <a:gd name="connsiteY0" fmla="*/ 549680 h 1099358"/>
              <a:gd name="connsiteX1" fmla="*/ 549679 w 1099358"/>
              <a:gd name="connsiteY1" fmla="*/ 1099359 h 1099358"/>
              <a:gd name="connsiteX2" fmla="*/ 0 w 1099358"/>
              <a:gd name="connsiteY2" fmla="*/ 549680 h 1099358"/>
              <a:gd name="connsiteX3" fmla="*/ 549679 w 1099358"/>
              <a:gd name="connsiteY3" fmla="*/ 0 h 1099358"/>
              <a:gd name="connsiteX4" fmla="*/ 1099359 w 1099358"/>
              <a:gd name="connsiteY4" fmla="*/ 549680 h 109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358" h="1099358">
                <a:moveTo>
                  <a:pt x="1099359" y="549680"/>
                </a:moveTo>
                <a:cubicBezTo>
                  <a:pt x="1099359" y="853259"/>
                  <a:pt x="853259" y="1099359"/>
                  <a:pt x="549679" y="1099359"/>
                </a:cubicBezTo>
                <a:cubicBezTo>
                  <a:pt x="246100" y="1099359"/>
                  <a:pt x="0" y="853259"/>
                  <a:pt x="0" y="549680"/>
                </a:cubicBezTo>
                <a:cubicBezTo>
                  <a:pt x="0" y="246100"/>
                  <a:pt x="246100" y="0"/>
                  <a:pt x="549679" y="0"/>
                </a:cubicBezTo>
                <a:cubicBezTo>
                  <a:pt x="853259" y="0"/>
                  <a:pt x="1099359" y="246100"/>
                  <a:pt x="1099359" y="549680"/>
                </a:cubicBezTo>
                <a:close/>
              </a:path>
            </a:pathLst>
          </a:custGeom>
          <a:gradFill>
            <a:gsLst>
              <a:gs pos="0">
                <a:srgbClr val="FFFFFF"/>
              </a:gs>
              <a:gs pos="23590">
                <a:srgbClr val="F3F3F3"/>
              </a:gs>
              <a:gs pos="58450">
                <a:srgbClr val="E9E9E9"/>
              </a:gs>
              <a:gs pos="100000">
                <a:srgbClr val="E6E6E6"/>
              </a:gs>
            </a:gsLst>
            <a:lin ang="5400000" scaled="1"/>
          </a:gradFill>
          <a:ln w="22940" cap="flat">
            <a:noFill/>
            <a:prstDash val="solid"/>
            <a:miter/>
          </a:ln>
        </p:spPr>
        <p:txBody>
          <a:bodyPr rtlCol="0" anchor="ctr"/>
          <a:lstStyle/>
          <a:p>
            <a:endParaRPr lang="en-US"/>
          </a:p>
        </p:txBody>
      </p:sp>
      <p:grpSp>
        <p:nvGrpSpPr>
          <p:cNvPr id="23" name="Graphic 4">
            <a:extLst>
              <a:ext uri="{FF2B5EF4-FFF2-40B4-BE49-F238E27FC236}">
                <a16:creationId xmlns:a16="http://schemas.microsoft.com/office/drawing/2014/main" id="{8E1D334B-B65F-B61C-18E8-0DC69E536F8A}"/>
              </a:ext>
            </a:extLst>
          </p:cNvPr>
          <p:cNvGrpSpPr/>
          <p:nvPr/>
        </p:nvGrpSpPr>
        <p:grpSpPr>
          <a:xfrm>
            <a:off x="3799513" y="3992443"/>
            <a:ext cx="404398" cy="404398"/>
            <a:chOff x="4249143" y="3992443"/>
            <a:chExt cx="404398" cy="404398"/>
          </a:xfrm>
        </p:grpSpPr>
        <p:sp>
          <p:nvSpPr>
            <p:cNvPr id="26" name="Freeform: Shape 25">
              <a:extLst>
                <a:ext uri="{FF2B5EF4-FFF2-40B4-BE49-F238E27FC236}">
                  <a16:creationId xmlns:a16="http://schemas.microsoft.com/office/drawing/2014/main" id="{45916F12-EBD6-80C4-6442-6057627CB5D2}"/>
                </a:ext>
              </a:extLst>
            </p:cNvPr>
            <p:cNvSpPr/>
            <p:nvPr/>
          </p:nvSpPr>
          <p:spPr>
            <a:xfrm>
              <a:off x="4249143" y="3992443"/>
              <a:ext cx="404398" cy="404398"/>
            </a:xfrm>
            <a:custGeom>
              <a:avLst/>
              <a:gdLst>
                <a:gd name="connsiteX0" fmla="*/ 404399 w 404398"/>
                <a:gd name="connsiteY0" fmla="*/ 202199 h 404398"/>
                <a:gd name="connsiteX1" fmla="*/ 202199 w 404398"/>
                <a:gd name="connsiteY1" fmla="*/ 404399 h 404398"/>
                <a:gd name="connsiteX2" fmla="*/ 0 w 404398"/>
                <a:gd name="connsiteY2" fmla="*/ 202199 h 404398"/>
                <a:gd name="connsiteX3" fmla="*/ 202199 w 404398"/>
                <a:gd name="connsiteY3" fmla="*/ 0 h 404398"/>
                <a:gd name="connsiteX4" fmla="*/ 404399 w 404398"/>
                <a:gd name="connsiteY4" fmla="*/ 202199 h 404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398" h="404398">
                  <a:moveTo>
                    <a:pt x="404399" y="202199"/>
                  </a:moveTo>
                  <a:cubicBezTo>
                    <a:pt x="404399" y="313871"/>
                    <a:pt x="313871" y="404399"/>
                    <a:pt x="202199" y="404399"/>
                  </a:cubicBezTo>
                  <a:cubicBezTo>
                    <a:pt x="90528" y="404399"/>
                    <a:pt x="0" y="313871"/>
                    <a:pt x="0" y="202199"/>
                  </a:cubicBezTo>
                  <a:cubicBezTo>
                    <a:pt x="0" y="90528"/>
                    <a:pt x="90528" y="0"/>
                    <a:pt x="202199" y="0"/>
                  </a:cubicBezTo>
                  <a:cubicBezTo>
                    <a:pt x="313871" y="0"/>
                    <a:pt x="404399" y="90528"/>
                    <a:pt x="404399" y="202199"/>
                  </a:cubicBezTo>
                  <a:close/>
                </a:path>
              </a:pathLst>
            </a:custGeom>
            <a:gradFill>
              <a:gsLst>
                <a:gs pos="0">
                  <a:srgbClr val="FFFFFF"/>
                </a:gs>
                <a:gs pos="23590">
                  <a:srgbClr val="F3F3F3"/>
                </a:gs>
                <a:gs pos="58450">
                  <a:srgbClr val="E9E9E9"/>
                </a:gs>
                <a:gs pos="100000">
                  <a:srgbClr val="E6E6E6"/>
                </a:gs>
              </a:gsLst>
              <a:lin ang="5400000" scaled="1"/>
            </a:gradFill>
            <a:ln w="2294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F16F7DD-0CD7-69C6-30B7-43FF02ED74C0}"/>
                </a:ext>
              </a:extLst>
            </p:cNvPr>
            <p:cNvSpPr/>
            <p:nvPr/>
          </p:nvSpPr>
          <p:spPr>
            <a:xfrm>
              <a:off x="4315012" y="4062444"/>
              <a:ext cx="272659" cy="272659"/>
            </a:xfrm>
            <a:custGeom>
              <a:avLst/>
              <a:gdLst>
                <a:gd name="connsiteX0" fmla="*/ 272659 w 272659"/>
                <a:gd name="connsiteY0" fmla="*/ 136330 h 272659"/>
                <a:gd name="connsiteX1" fmla="*/ 136330 w 272659"/>
                <a:gd name="connsiteY1" fmla="*/ 272660 h 272659"/>
                <a:gd name="connsiteX2" fmla="*/ 0 w 272659"/>
                <a:gd name="connsiteY2" fmla="*/ 136330 h 272659"/>
                <a:gd name="connsiteX3" fmla="*/ 136330 w 272659"/>
                <a:gd name="connsiteY3" fmla="*/ 0 h 272659"/>
                <a:gd name="connsiteX4" fmla="*/ 272659 w 272659"/>
                <a:gd name="connsiteY4" fmla="*/ 136330 h 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659" h="272659">
                  <a:moveTo>
                    <a:pt x="272659" y="136330"/>
                  </a:moveTo>
                  <a:cubicBezTo>
                    <a:pt x="272659" y="211609"/>
                    <a:pt x="211609" y="272660"/>
                    <a:pt x="136330" y="272660"/>
                  </a:cubicBezTo>
                  <a:cubicBezTo>
                    <a:pt x="61050" y="272660"/>
                    <a:pt x="0" y="211609"/>
                    <a:pt x="0" y="136330"/>
                  </a:cubicBezTo>
                  <a:cubicBezTo>
                    <a:pt x="0" y="61050"/>
                    <a:pt x="61050" y="0"/>
                    <a:pt x="136330" y="0"/>
                  </a:cubicBezTo>
                  <a:cubicBezTo>
                    <a:pt x="211609" y="0"/>
                    <a:pt x="272659" y="61050"/>
                    <a:pt x="272659" y="136330"/>
                  </a:cubicBezTo>
                  <a:close/>
                </a:path>
              </a:pathLst>
            </a:custGeom>
            <a:solidFill>
              <a:schemeClr val="accent1"/>
            </a:solidFill>
            <a:ln w="22940" cap="flat">
              <a:noFill/>
              <a:prstDash val="solid"/>
              <a:miter/>
            </a:ln>
          </p:spPr>
          <p:txBody>
            <a:bodyPr rtlCol="0" anchor="ctr"/>
            <a:lstStyle/>
            <a:p>
              <a:endParaRPr lang="en-US"/>
            </a:p>
          </p:txBody>
        </p:sp>
      </p:grpSp>
      <p:grpSp>
        <p:nvGrpSpPr>
          <p:cNvPr id="53" name="Graphic 4">
            <a:extLst>
              <a:ext uri="{FF2B5EF4-FFF2-40B4-BE49-F238E27FC236}">
                <a16:creationId xmlns:a16="http://schemas.microsoft.com/office/drawing/2014/main" id="{695176B6-1BDC-F9E2-8494-6151AFCF68D0}"/>
              </a:ext>
            </a:extLst>
          </p:cNvPr>
          <p:cNvGrpSpPr/>
          <p:nvPr/>
        </p:nvGrpSpPr>
        <p:grpSpPr>
          <a:xfrm>
            <a:off x="3276457" y="1850873"/>
            <a:ext cx="1450510" cy="2065142"/>
            <a:chOff x="3726087" y="1850873"/>
            <a:chExt cx="1450510" cy="2065142"/>
          </a:xfrm>
        </p:grpSpPr>
        <p:sp>
          <p:nvSpPr>
            <p:cNvPr id="54" name="Freeform: Shape 53">
              <a:extLst>
                <a:ext uri="{FF2B5EF4-FFF2-40B4-BE49-F238E27FC236}">
                  <a16:creationId xmlns:a16="http://schemas.microsoft.com/office/drawing/2014/main" id="{5F60A79D-C425-4834-3142-482A7E7C0A17}"/>
                </a:ext>
              </a:extLst>
            </p:cNvPr>
            <p:cNvSpPr/>
            <p:nvPr/>
          </p:nvSpPr>
          <p:spPr>
            <a:xfrm>
              <a:off x="3726087" y="1850873"/>
              <a:ext cx="1450510" cy="1450511"/>
            </a:xfrm>
            <a:custGeom>
              <a:avLst/>
              <a:gdLst>
                <a:gd name="connsiteX0" fmla="*/ 1450511 w 1450510"/>
                <a:gd name="connsiteY0" fmla="*/ 725256 h 1450511"/>
                <a:gd name="connsiteX1" fmla="*/ 725255 w 1450510"/>
                <a:gd name="connsiteY1" fmla="*/ 1450511 h 1450511"/>
                <a:gd name="connsiteX2" fmla="*/ 0 w 1450510"/>
                <a:gd name="connsiteY2" fmla="*/ 725256 h 1450511"/>
                <a:gd name="connsiteX3" fmla="*/ 725255 w 1450510"/>
                <a:gd name="connsiteY3" fmla="*/ 0 h 1450511"/>
                <a:gd name="connsiteX4" fmla="*/ 1450511 w 1450510"/>
                <a:gd name="connsiteY4" fmla="*/ 725256 h 1450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510" h="1450511">
                  <a:moveTo>
                    <a:pt x="1450511" y="725256"/>
                  </a:moveTo>
                  <a:cubicBezTo>
                    <a:pt x="1450511" y="1125803"/>
                    <a:pt x="1125803" y="1450511"/>
                    <a:pt x="725255" y="1450511"/>
                  </a:cubicBezTo>
                  <a:cubicBezTo>
                    <a:pt x="324708" y="1450511"/>
                    <a:pt x="0" y="1125803"/>
                    <a:pt x="0" y="725256"/>
                  </a:cubicBezTo>
                  <a:cubicBezTo>
                    <a:pt x="0" y="324708"/>
                    <a:pt x="324708" y="0"/>
                    <a:pt x="725255" y="0"/>
                  </a:cubicBezTo>
                  <a:cubicBezTo>
                    <a:pt x="1125802" y="0"/>
                    <a:pt x="1450511" y="324708"/>
                    <a:pt x="1450511" y="725256"/>
                  </a:cubicBezTo>
                  <a:close/>
                </a:path>
              </a:pathLst>
            </a:custGeom>
            <a:solidFill>
              <a:srgbClr val="FFFFFF"/>
            </a:solidFill>
            <a:ln w="2294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4434E4F2-2613-327A-6FB9-0E253EC632C0}"/>
                </a:ext>
              </a:extLst>
            </p:cNvPr>
            <p:cNvSpPr/>
            <p:nvPr/>
          </p:nvSpPr>
          <p:spPr>
            <a:xfrm>
              <a:off x="3736451" y="1871440"/>
              <a:ext cx="1429818" cy="2044575"/>
            </a:xfrm>
            <a:custGeom>
              <a:avLst/>
              <a:gdLst>
                <a:gd name="connsiteX0" fmla="*/ 1429818 w 1429818"/>
                <a:gd name="connsiteY0" fmla="*/ 715017 h 2044575"/>
                <a:gd name="connsiteX1" fmla="*/ 692858 w 1429818"/>
                <a:gd name="connsiteY1" fmla="*/ 319 h 2044575"/>
                <a:gd name="connsiteX2" fmla="*/ 1341 w 1429818"/>
                <a:gd name="connsiteY2" fmla="*/ 670492 h 2044575"/>
                <a:gd name="connsiteX3" fmla="*/ 309574 w 1429818"/>
                <a:gd name="connsiteY3" fmla="*/ 1303714 h 2044575"/>
                <a:gd name="connsiteX4" fmla="*/ 703874 w 1429818"/>
                <a:gd name="connsiteY4" fmla="*/ 1962181 h 2044575"/>
                <a:gd name="connsiteX5" fmla="*/ 714891 w 1429818"/>
                <a:gd name="connsiteY5" fmla="*/ 2044576 h 2044575"/>
                <a:gd name="connsiteX6" fmla="*/ 728432 w 1429818"/>
                <a:gd name="connsiteY6" fmla="*/ 1944509 h 2044575"/>
                <a:gd name="connsiteX7" fmla="*/ 1128700 w 1429818"/>
                <a:gd name="connsiteY7" fmla="*/ 1297976 h 2044575"/>
                <a:gd name="connsiteX8" fmla="*/ 1429818 w 1429818"/>
                <a:gd name="connsiteY8" fmla="*/ 715017 h 204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818" h="2044575">
                  <a:moveTo>
                    <a:pt x="1429818" y="715017"/>
                  </a:moveTo>
                  <a:cubicBezTo>
                    <a:pt x="1429818" y="312913"/>
                    <a:pt x="1097715" y="-11616"/>
                    <a:pt x="692858" y="319"/>
                  </a:cubicBezTo>
                  <a:cubicBezTo>
                    <a:pt x="326328" y="11335"/>
                    <a:pt x="23374" y="304421"/>
                    <a:pt x="1341" y="670492"/>
                  </a:cubicBezTo>
                  <a:cubicBezTo>
                    <a:pt x="-14496" y="933053"/>
                    <a:pt x="111276" y="1167154"/>
                    <a:pt x="309574" y="1303714"/>
                  </a:cubicBezTo>
                  <a:cubicBezTo>
                    <a:pt x="529216" y="1455191"/>
                    <a:pt x="668300" y="1697784"/>
                    <a:pt x="703874" y="1962181"/>
                  </a:cubicBezTo>
                  <a:lnTo>
                    <a:pt x="714891" y="2044576"/>
                  </a:lnTo>
                  <a:lnTo>
                    <a:pt x="728432" y="1944509"/>
                  </a:lnTo>
                  <a:cubicBezTo>
                    <a:pt x="763777" y="1681719"/>
                    <a:pt x="912729" y="1451519"/>
                    <a:pt x="1128700" y="1297976"/>
                  </a:cubicBezTo>
                  <a:cubicBezTo>
                    <a:pt x="1310932" y="1168302"/>
                    <a:pt x="1429818" y="955545"/>
                    <a:pt x="1429818" y="715017"/>
                  </a:cubicBezTo>
                  <a:close/>
                </a:path>
              </a:pathLst>
            </a:custGeom>
            <a:solidFill>
              <a:schemeClr val="accent1"/>
            </a:solidFill>
            <a:ln w="2294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B3AE9A0-0881-3E4C-B250-E352440BAB7F}"/>
                </a:ext>
              </a:extLst>
            </p:cNvPr>
            <p:cNvSpPr/>
            <p:nvPr/>
          </p:nvSpPr>
          <p:spPr>
            <a:xfrm>
              <a:off x="3901663" y="2036777"/>
              <a:ext cx="1099358" cy="1099358"/>
            </a:xfrm>
            <a:custGeom>
              <a:avLst/>
              <a:gdLst>
                <a:gd name="connsiteX0" fmla="*/ 1099359 w 1099358"/>
                <a:gd name="connsiteY0" fmla="*/ 549680 h 1099358"/>
                <a:gd name="connsiteX1" fmla="*/ 549679 w 1099358"/>
                <a:gd name="connsiteY1" fmla="*/ 1099359 h 1099358"/>
                <a:gd name="connsiteX2" fmla="*/ 0 w 1099358"/>
                <a:gd name="connsiteY2" fmla="*/ 549680 h 1099358"/>
                <a:gd name="connsiteX3" fmla="*/ 549679 w 1099358"/>
                <a:gd name="connsiteY3" fmla="*/ 0 h 1099358"/>
                <a:gd name="connsiteX4" fmla="*/ 1099359 w 1099358"/>
                <a:gd name="connsiteY4" fmla="*/ 549680 h 109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358" h="1099358">
                  <a:moveTo>
                    <a:pt x="1099359" y="549680"/>
                  </a:moveTo>
                  <a:cubicBezTo>
                    <a:pt x="1099359" y="853259"/>
                    <a:pt x="853259" y="1099359"/>
                    <a:pt x="549679" y="1099359"/>
                  </a:cubicBezTo>
                  <a:cubicBezTo>
                    <a:pt x="246100" y="1099359"/>
                    <a:pt x="0" y="853259"/>
                    <a:pt x="0" y="549680"/>
                  </a:cubicBezTo>
                  <a:cubicBezTo>
                    <a:pt x="0" y="246100"/>
                    <a:pt x="246100" y="0"/>
                    <a:pt x="549679" y="0"/>
                  </a:cubicBezTo>
                  <a:cubicBezTo>
                    <a:pt x="853259" y="0"/>
                    <a:pt x="1099359" y="246100"/>
                    <a:pt x="1099359" y="549680"/>
                  </a:cubicBezTo>
                  <a:close/>
                </a:path>
              </a:pathLst>
            </a:custGeom>
            <a:gradFill>
              <a:gsLst>
                <a:gs pos="0">
                  <a:srgbClr val="FFFFFF"/>
                </a:gs>
                <a:gs pos="23590">
                  <a:srgbClr val="F3F3F3"/>
                </a:gs>
                <a:gs pos="58450">
                  <a:srgbClr val="E9E9E9"/>
                </a:gs>
                <a:gs pos="100000">
                  <a:srgbClr val="E6E6E6"/>
                </a:gs>
              </a:gsLst>
              <a:lin ang="5400000" scaled="1"/>
            </a:gradFill>
            <a:ln w="22940" cap="flat">
              <a:noFill/>
              <a:prstDash val="solid"/>
              <a:miter/>
            </a:ln>
          </p:spPr>
          <p:txBody>
            <a:bodyPr rtlCol="0" anchor="ctr"/>
            <a:lstStyle/>
            <a:p>
              <a:endParaRPr lang="en-US"/>
            </a:p>
          </p:txBody>
        </p:sp>
      </p:grpSp>
      <p:grpSp>
        <p:nvGrpSpPr>
          <p:cNvPr id="28" name="Graphic 4">
            <a:extLst>
              <a:ext uri="{FF2B5EF4-FFF2-40B4-BE49-F238E27FC236}">
                <a16:creationId xmlns:a16="http://schemas.microsoft.com/office/drawing/2014/main" id="{5F4F6174-4B03-D2B6-8A67-38E1978CE805}"/>
              </a:ext>
            </a:extLst>
          </p:cNvPr>
          <p:cNvGrpSpPr/>
          <p:nvPr/>
        </p:nvGrpSpPr>
        <p:grpSpPr>
          <a:xfrm>
            <a:off x="5893802" y="3992443"/>
            <a:ext cx="404398" cy="404398"/>
            <a:chOff x="5883951" y="3992443"/>
            <a:chExt cx="404398" cy="404398"/>
          </a:xfrm>
        </p:grpSpPr>
        <p:sp>
          <p:nvSpPr>
            <p:cNvPr id="31" name="Freeform: Shape 30">
              <a:extLst>
                <a:ext uri="{FF2B5EF4-FFF2-40B4-BE49-F238E27FC236}">
                  <a16:creationId xmlns:a16="http://schemas.microsoft.com/office/drawing/2014/main" id="{33C8EE41-6CED-FA73-D6F9-A4D229486A2E}"/>
                </a:ext>
              </a:extLst>
            </p:cNvPr>
            <p:cNvSpPr/>
            <p:nvPr/>
          </p:nvSpPr>
          <p:spPr>
            <a:xfrm>
              <a:off x="5883951" y="3992443"/>
              <a:ext cx="404398" cy="404398"/>
            </a:xfrm>
            <a:custGeom>
              <a:avLst/>
              <a:gdLst>
                <a:gd name="connsiteX0" fmla="*/ 404399 w 404398"/>
                <a:gd name="connsiteY0" fmla="*/ 202199 h 404398"/>
                <a:gd name="connsiteX1" fmla="*/ 202199 w 404398"/>
                <a:gd name="connsiteY1" fmla="*/ 404399 h 404398"/>
                <a:gd name="connsiteX2" fmla="*/ 0 w 404398"/>
                <a:gd name="connsiteY2" fmla="*/ 202199 h 404398"/>
                <a:gd name="connsiteX3" fmla="*/ 202199 w 404398"/>
                <a:gd name="connsiteY3" fmla="*/ 0 h 404398"/>
                <a:gd name="connsiteX4" fmla="*/ 404399 w 404398"/>
                <a:gd name="connsiteY4" fmla="*/ 202199 h 404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398" h="404398">
                  <a:moveTo>
                    <a:pt x="404399" y="202199"/>
                  </a:moveTo>
                  <a:cubicBezTo>
                    <a:pt x="404399" y="313871"/>
                    <a:pt x="313871" y="404399"/>
                    <a:pt x="202199" y="404399"/>
                  </a:cubicBezTo>
                  <a:cubicBezTo>
                    <a:pt x="90528" y="404399"/>
                    <a:pt x="0" y="313871"/>
                    <a:pt x="0" y="202199"/>
                  </a:cubicBezTo>
                  <a:cubicBezTo>
                    <a:pt x="0" y="90528"/>
                    <a:pt x="90528" y="0"/>
                    <a:pt x="202199" y="0"/>
                  </a:cubicBezTo>
                  <a:cubicBezTo>
                    <a:pt x="313871" y="0"/>
                    <a:pt x="404399" y="90528"/>
                    <a:pt x="404399" y="202199"/>
                  </a:cubicBezTo>
                  <a:close/>
                </a:path>
              </a:pathLst>
            </a:custGeom>
            <a:gradFill>
              <a:gsLst>
                <a:gs pos="0">
                  <a:srgbClr val="FFFFFF"/>
                </a:gs>
                <a:gs pos="23590">
                  <a:srgbClr val="F3F3F3"/>
                </a:gs>
                <a:gs pos="58450">
                  <a:srgbClr val="E9E9E9"/>
                </a:gs>
                <a:gs pos="100000">
                  <a:srgbClr val="E6E6E6"/>
                </a:gs>
              </a:gsLst>
              <a:lin ang="5400000" scaled="1"/>
            </a:gradFill>
            <a:ln w="2294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005F71E-8100-EE10-6AFC-D71F65CD5E19}"/>
                </a:ext>
              </a:extLst>
            </p:cNvPr>
            <p:cNvSpPr/>
            <p:nvPr/>
          </p:nvSpPr>
          <p:spPr>
            <a:xfrm>
              <a:off x="5949820" y="4058313"/>
              <a:ext cx="272659" cy="272659"/>
            </a:xfrm>
            <a:custGeom>
              <a:avLst/>
              <a:gdLst>
                <a:gd name="connsiteX0" fmla="*/ 272659 w 272659"/>
                <a:gd name="connsiteY0" fmla="*/ 136330 h 272659"/>
                <a:gd name="connsiteX1" fmla="*/ 136330 w 272659"/>
                <a:gd name="connsiteY1" fmla="*/ 272660 h 272659"/>
                <a:gd name="connsiteX2" fmla="*/ 0 w 272659"/>
                <a:gd name="connsiteY2" fmla="*/ 136330 h 272659"/>
                <a:gd name="connsiteX3" fmla="*/ 136330 w 272659"/>
                <a:gd name="connsiteY3" fmla="*/ 0 h 272659"/>
                <a:gd name="connsiteX4" fmla="*/ 272659 w 272659"/>
                <a:gd name="connsiteY4" fmla="*/ 136330 h 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659" h="272659">
                  <a:moveTo>
                    <a:pt x="272659" y="136330"/>
                  </a:moveTo>
                  <a:cubicBezTo>
                    <a:pt x="272659" y="211609"/>
                    <a:pt x="211609" y="272660"/>
                    <a:pt x="136330" y="272660"/>
                  </a:cubicBezTo>
                  <a:cubicBezTo>
                    <a:pt x="61050" y="272660"/>
                    <a:pt x="0" y="211609"/>
                    <a:pt x="0" y="136330"/>
                  </a:cubicBezTo>
                  <a:cubicBezTo>
                    <a:pt x="0" y="61050"/>
                    <a:pt x="61050" y="0"/>
                    <a:pt x="136330" y="0"/>
                  </a:cubicBezTo>
                  <a:cubicBezTo>
                    <a:pt x="211609" y="0"/>
                    <a:pt x="272659" y="61050"/>
                    <a:pt x="272659" y="136330"/>
                  </a:cubicBezTo>
                  <a:close/>
                </a:path>
              </a:pathLst>
            </a:custGeom>
            <a:solidFill>
              <a:schemeClr val="accent2"/>
            </a:solidFill>
            <a:ln w="22940" cap="flat">
              <a:noFill/>
              <a:prstDash val="solid"/>
              <a:miter/>
            </a:ln>
          </p:spPr>
          <p:txBody>
            <a:bodyPr rtlCol="0" anchor="ctr"/>
            <a:lstStyle/>
            <a:p>
              <a:endParaRPr lang="en-US"/>
            </a:p>
          </p:txBody>
        </p:sp>
      </p:grpSp>
      <p:grpSp>
        <p:nvGrpSpPr>
          <p:cNvPr id="63" name="Graphic 4">
            <a:extLst>
              <a:ext uri="{FF2B5EF4-FFF2-40B4-BE49-F238E27FC236}">
                <a16:creationId xmlns:a16="http://schemas.microsoft.com/office/drawing/2014/main" id="{33BEAF58-28D0-C9A7-FEAC-DCF5F250387D}"/>
              </a:ext>
            </a:extLst>
          </p:cNvPr>
          <p:cNvGrpSpPr/>
          <p:nvPr/>
        </p:nvGrpSpPr>
        <p:grpSpPr>
          <a:xfrm>
            <a:off x="5370746" y="1850873"/>
            <a:ext cx="1450510" cy="2065142"/>
            <a:chOff x="5360895" y="1850873"/>
            <a:chExt cx="1450510" cy="2065142"/>
          </a:xfrm>
        </p:grpSpPr>
        <p:sp>
          <p:nvSpPr>
            <p:cNvPr id="64" name="Freeform: Shape 63">
              <a:extLst>
                <a:ext uri="{FF2B5EF4-FFF2-40B4-BE49-F238E27FC236}">
                  <a16:creationId xmlns:a16="http://schemas.microsoft.com/office/drawing/2014/main" id="{3B6114C1-AD6F-5A95-9656-DF039E8062CC}"/>
                </a:ext>
              </a:extLst>
            </p:cNvPr>
            <p:cNvSpPr/>
            <p:nvPr/>
          </p:nvSpPr>
          <p:spPr>
            <a:xfrm>
              <a:off x="5360895" y="1850873"/>
              <a:ext cx="1450510" cy="1450511"/>
            </a:xfrm>
            <a:custGeom>
              <a:avLst/>
              <a:gdLst>
                <a:gd name="connsiteX0" fmla="*/ 1450510 w 1450510"/>
                <a:gd name="connsiteY0" fmla="*/ 725256 h 1450511"/>
                <a:gd name="connsiteX1" fmla="*/ 725255 w 1450510"/>
                <a:gd name="connsiteY1" fmla="*/ 1450511 h 1450511"/>
                <a:gd name="connsiteX2" fmla="*/ -1 w 1450510"/>
                <a:gd name="connsiteY2" fmla="*/ 725256 h 1450511"/>
                <a:gd name="connsiteX3" fmla="*/ 725255 w 1450510"/>
                <a:gd name="connsiteY3" fmla="*/ 0 h 1450511"/>
                <a:gd name="connsiteX4" fmla="*/ 1450510 w 1450510"/>
                <a:gd name="connsiteY4" fmla="*/ 725256 h 1450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510" h="1450511">
                  <a:moveTo>
                    <a:pt x="1450510" y="725256"/>
                  </a:moveTo>
                  <a:cubicBezTo>
                    <a:pt x="1450510" y="1125803"/>
                    <a:pt x="1125803" y="1450511"/>
                    <a:pt x="725255" y="1450511"/>
                  </a:cubicBezTo>
                  <a:cubicBezTo>
                    <a:pt x="324708" y="1450511"/>
                    <a:pt x="-1" y="1125803"/>
                    <a:pt x="-1" y="725256"/>
                  </a:cubicBezTo>
                  <a:cubicBezTo>
                    <a:pt x="-1" y="324708"/>
                    <a:pt x="324707" y="0"/>
                    <a:pt x="725255" y="0"/>
                  </a:cubicBezTo>
                  <a:cubicBezTo>
                    <a:pt x="1125802" y="0"/>
                    <a:pt x="1450510" y="324708"/>
                    <a:pt x="1450510" y="725256"/>
                  </a:cubicBezTo>
                  <a:close/>
                </a:path>
              </a:pathLst>
            </a:custGeom>
            <a:solidFill>
              <a:srgbClr val="FFFFFF"/>
            </a:solidFill>
            <a:ln w="2294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1ACE4936-EAE6-8EF9-D087-47443CF54BA1}"/>
                </a:ext>
              </a:extLst>
            </p:cNvPr>
            <p:cNvSpPr/>
            <p:nvPr/>
          </p:nvSpPr>
          <p:spPr>
            <a:xfrm>
              <a:off x="5371259" y="1871440"/>
              <a:ext cx="1429818" cy="2044575"/>
            </a:xfrm>
            <a:custGeom>
              <a:avLst/>
              <a:gdLst>
                <a:gd name="connsiteX0" fmla="*/ 1429818 w 1429818"/>
                <a:gd name="connsiteY0" fmla="*/ 715017 h 2044575"/>
                <a:gd name="connsiteX1" fmla="*/ 692858 w 1429818"/>
                <a:gd name="connsiteY1" fmla="*/ 319 h 2044575"/>
                <a:gd name="connsiteX2" fmla="*/ 1341 w 1429818"/>
                <a:gd name="connsiteY2" fmla="*/ 670492 h 2044575"/>
                <a:gd name="connsiteX3" fmla="*/ 309574 w 1429818"/>
                <a:gd name="connsiteY3" fmla="*/ 1303714 h 2044575"/>
                <a:gd name="connsiteX4" fmla="*/ 703874 w 1429818"/>
                <a:gd name="connsiteY4" fmla="*/ 1962181 h 2044575"/>
                <a:gd name="connsiteX5" fmla="*/ 714891 w 1429818"/>
                <a:gd name="connsiteY5" fmla="*/ 2044576 h 2044575"/>
                <a:gd name="connsiteX6" fmla="*/ 728432 w 1429818"/>
                <a:gd name="connsiteY6" fmla="*/ 1944509 h 2044575"/>
                <a:gd name="connsiteX7" fmla="*/ 1128699 w 1429818"/>
                <a:gd name="connsiteY7" fmla="*/ 1297976 h 2044575"/>
                <a:gd name="connsiteX8" fmla="*/ 1429818 w 1429818"/>
                <a:gd name="connsiteY8" fmla="*/ 715017 h 204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818" h="2044575">
                  <a:moveTo>
                    <a:pt x="1429818" y="715017"/>
                  </a:moveTo>
                  <a:cubicBezTo>
                    <a:pt x="1429818" y="312913"/>
                    <a:pt x="1097716" y="-11616"/>
                    <a:pt x="692858" y="319"/>
                  </a:cubicBezTo>
                  <a:cubicBezTo>
                    <a:pt x="326329" y="11335"/>
                    <a:pt x="23373" y="304421"/>
                    <a:pt x="1341" y="670492"/>
                  </a:cubicBezTo>
                  <a:cubicBezTo>
                    <a:pt x="-14496" y="933053"/>
                    <a:pt x="111276" y="1167154"/>
                    <a:pt x="309574" y="1303714"/>
                  </a:cubicBezTo>
                  <a:cubicBezTo>
                    <a:pt x="529216" y="1455191"/>
                    <a:pt x="668300" y="1697784"/>
                    <a:pt x="703874" y="1962181"/>
                  </a:cubicBezTo>
                  <a:lnTo>
                    <a:pt x="714891" y="2044576"/>
                  </a:lnTo>
                  <a:lnTo>
                    <a:pt x="728432" y="1944509"/>
                  </a:lnTo>
                  <a:cubicBezTo>
                    <a:pt x="763777" y="1681719"/>
                    <a:pt x="912729" y="1451519"/>
                    <a:pt x="1128699" y="1297976"/>
                  </a:cubicBezTo>
                  <a:cubicBezTo>
                    <a:pt x="1310931" y="1168302"/>
                    <a:pt x="1429818" y="955545"/>
                    <a:pt x="1429818" y="715017"/>
                  </a:cubicBezTo>
                  <a:close/>
                </a:path>
              </a:pathLst>
            </a:custGeom>
            <a:solidFill>
              <a:schemeClr val="accent2"/>
            </a:solidFill>
            <a:ln w="2294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C040FFE0-3FCC-F13B-F35E-51D188B6D062}"/>
                </a:ext>
              </a:extLst>
            </p:cNvPr>
            <p:cNvSpPr/>
            <p:nvPr/>
          </p:nvSpPr>
          <p:spPr>
            <a:xfrm>
              <a:off x="5536471" y="2036777"/>
              <a:ext cx="1099358" cy="1099358"/>
            </a:xfrm>
            <a:custGeom>
              <a:avLst/>
              <a:gdLst>
                <a:gd name="connsiteX0" fmla="*/ 1099358 w 1099358"/>
                <a:gd name="connsiteY0" fmla="*/ 549680 h 1099358"/>
                <a:gd name="connsiteX1" fmla="*/ 549679 w 1099358"/>
                <a:gd name="connsiteY1" fmla="*/ 1099359 h 1099358"/>
                <a:gd name="connsiteX2" fmla="*/ 0 w 1099358"/>
                <a:gd name="connsiteY2" fmla="*/ 549680 h 1099358"/>
                <a:gd name="connsiteX3" fmla="*/ 549679 w 1099358"/>
                <a:gd name="connsiteY3" fmla="*/ 0 h 1099358"/>
                <a:gd name="connsiteX4" fmla="*/ 1099358 w 1099358"/>
                <a:gd name="connsiteY4" fmla="*/ 549680 h 109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358" h="1099358">
                  <a:moveTo>
                    <a:pt x="1099358" y="549680"/>
                  </a:moveTo>
                  <a:cubicBezTo>
                    <a:pt x="1099358" y="853259"/>
                    <a:pt x="853259" y="1099359"/>
                    <a:pt x="549679" y="1099359"/>
                  </a:cubicBezTo>
                  <a:cubicBezTo>
                    <a:pt x="246100" y="1099359"/>
                    <a:pt x="0" y="853259"/>
                    <a:pt x="0" y="549680"/>
                  </a:cubicBezTo>
                  <a:cubicBezTo>
                    <a:pt x="0" y="246100"/>
                    <a:pt x="246100" y="0"/>
                    <a:pt x="549679" y="0"/>
                  </a:cubicBezTo>
                  <a:cubicBezTo>
                    <a:pt x="853259" y="0"/>
                    <a:pt x="1099358" y="246100"/>
                    <a:pt x="1099358" y="549680"/>
                  </a:cubicBezTo>
                  <a:close/>
                </a:path>
              </a:pathLst>
            </a:custGeom>
            <a:gradFill>
              <a:gsLst>
                <a:gs pos="0">
                  <a:srgbClr val="FFFFFF"/>
                </a:gs>
                <a:gs pos="23590">
                  <a:srgbClr val="F3F3F3"/>
                </a:gs>
                <a:gs pos="58450">
                  <a:srgbClr val="E9E9E9"/>
                </a:gs>
                <a:gs pos="100000">
                  <a:srgbClr val="E6E6E6"/>
                </a:gs>
              </a:gsLst>
              <a:lin ang="5400000" scaled="1"/>
            </a:gradFill>
            <a:ln w="22940" cap="flat">
              <a:noFill/>
              <a:prstDash val="solid"/>
              <a:miter/>
            </a:ln>
          </p:spPr>
          <p:txBody>
            <a:bodyPr rtlCol="0" anchor="ctr"/>
            <a:lstStyle/>
            <a:p>
              <a:endParaRPr lang="en-US"/>
            </a:p>
          </p:txBody>
        </p:sp>
      </p:grpSp>
      <p:sp>
        <p:nvSpPr>
          <p:cNvPr id="111" name="Freeform 27">
            <a:extLst>
              <a:ext uri="{FF2B5EF4-FFF2-40B4-BE49-F238E27FC236}">
                <a16:creationId xmlns:a16="http://schemas.microsoft.com/office/drawing/2014/main" id="{48A99C0B-10E7-E8BD-491A-FEFE08B29162}"/>
              </a:ext>
            </a:extLst>
          </p:cNvPr>
          <p:cNvSpPr>
            <a:spLocks noEditPoints="1"/>
          </p:cNvSpPr>
          <p:nvPr/>
        </p:nvSpPr>
        <p:spPr bwMode="auto">
          <a:xfrm>
            <a:off x="3769003" y="2263312"/>
            <a:ext cx="465454" cy="572848"/>
          </a:xfrm>
          <a:custGeom>
            <a:avLst/>
            <a:gdLst>
              <a:gd name="T0" fmla="*/ 313 w 3584"/>
              <a:gd name="T1" fmla="*/ 3093 h 3573"/>
              <a:gd name="T2" fmla="*/ 1026 w 3584"/>
              <a:gd name="T3" fmla="*/ 3273 h 3573"/>
              <a:gd name="T4" fmla="*/ 1796 w 3584"/>
              <a:gd name="T5" fmla="*/ 3154 h 3573"/>
              <a:gd name="T6" fmla="*/ 2215 w 3584"/>
              <a:gd name="T7" fmla="*/ 2802 h 3573"/>
              <a:gd name="T8" fmla="*/ 2152 w 3584"/>
              <a:gd name="T9" fmla="*/ 3209 h 3573"/>
              <a:gd name="T10" fmla="*/ 1635 w 3584"/>
              <a:gd name="T11" fmla="*/ 3506 h 3573"/>
              <a:gd name="T12" fmla="*/ 851 w 3584"/>
              <a:gd name="T13" fmla="*/ 3556 h 3573"/>
              <a:gd name="T14" fmla="*/ 216 w 3584"/>
              <a:gd name="T15" fmla="*/ 3329 h 3573"/>
              <a:gd name="T16" fmla="*/ 0 w 3584"/>
              <a:gd name="T17" fmla="*/ 2829 h 3573"/>
              <a:gd name="T18" fmla="*/ 202 w 3584"/>
              <a:gd name="T19" fmla="*/ 2574 h 3573"/>
              <a:gd name="T20" fmla="*/ 845 w 3584"/>
              <a:gd name="T21" fmla="*/ 2810 h 3573"/>
              <a:gd name="T22" fmla="*/ 1647 w 3584"/>
              <a:gd name="T23" fmla="*/ 2758 h 3573"/>
              <a:gd name="T24" fmla="*/ 2165 w 3584"/>
              <a:gd name="T25" fmla="*/ 2448 h 3573"/>
              <a:gd name="T26" fmla="*/ 2208 w 3584"/>
              <a:gd name="T27" fmla="*/ 2674 h 3573"/>
              <a:gd name="T28" fmla="*/ 1782 w 3584"/>
              <a:gd name="T29" fmla="*/ 3011 h 3573"/>
              <a:gd name="T30" fmla="*/ 1028 w 3584"/>
              <a:gd name="T31" fmla="*/ 3125 h 3573"/>
              <a:gd name="T32" fmla="*/ 329 w 3584"/>
              <a:gd name="T33" fmla="*/ 2952 h 3573"/>
              <a:gd name="T34" fmla="*/ 3 w 3584"/>
              <a:gd name="T35" fmla="*/ 2580 h 3573"/>
              <a:gd name="T36" fmla="*/ 3581 w 3584"/>
              <a:gd name="T37" fmla="*/ 2431 h 3573"/>
              <a:gd name="T38" fmla="*/ 3257 w 3584"/>
              <a:gd name="T39" fmla="*/ 2803 h 3573"/>
              <a:gd name="T40" fmla="*/ 2556 w 3584"/>
              <a:gd name="T41" fmla="*/ 2975 h 3573"/>
              <a:gd name="T42" fmla="*/ 2740 w 3584"/>
              <a:gd name="T43" fmla="*/ 2662 h 3573"/>
              <a:gd name="T44" fmla="*/ 3384 w 3584"/>
              <a:gd name="T45" fmla="*/ 2424 h 3573"/>
              <a:gd name="T46" fmla="*/ 3584 w 3584"/>
              <a:gd name="T47" fmla="*/ 1786 h 3573"/>
              <a:gd name="T48" fmla="*/ 3368 w 3584"/>
              <a:gd name="T49" fmla="*/ 2286 h 3573"/>
              <a:gd name="T50" fmla="*/ 2734 w 3584"/>
              <a:gd name="T51" fmla="*/ 2513 h 3573"/>
              <a:gd name="T52" fmla="*/ 2558 w 3584"/>
              <a:gd name="T53" fmla="*/ 2230 h 3573"/>
              <a:gd name="T54" fmla="*/ 3272 w 3584"/>
              <a:gd name="T55" fmla="*/ 2050 h 3573"/>
              <a:gd name="T56" fmla="*/ 1121 w 3584"/>
              <a:gd name="T57" fmla="*/ 1488 h 3573"/>
              <a:gd name="T58" fmla="*/ 1849 w 3584"/>
              <a:gd name="T59" fmla="*/ 1632 h 3573"/>
              <a:gd name="T60" fmla="*/ 2226 w 3584"/>
              <a:gd name="T61" fmla="*/ 1987 h 3573"/>
              <a:gd name="T62" fmla="*/ 2073 w 3584"/>
              <a:gd name="T63" fmla="*/ 2398 h 3573"/>
              <a:gd name="T64" fmla="*/ 1474 w 3584"/>
              <a:gd name="T65" fmla="*/ 2649 h 3573"/>
              <a:gd name="T66" fmla="*/ 684 w 3584"/>
              <a:gd name="T67" fmla="*/ 2633 h 3573"/>
              <a:gd name="T68" fmla="*/ 125 w 3584"/>
              <a:gd name="T69" fmla="*/ 2358 h 3573"/>
              <a:gd name="T70" fmla="*/ 33 w 3584"/>
              <a:gd name="T71" fmla="*/ 1941 h 3573"/>
              <a:gd name="T72" fmla="*/ 459 w 3584"/>
              <a:gd name="T73" fmla="*/ 1603 h 3573"/>
              <a:gd name="T74" fmla="*/ 3576 w 3584"/>
              <a:gd name="T75" fmla="*/ 1265 h 3573"/>
              <a:gd name="T76" fmla="*/ 3460 w 3584"/>
              <a:gd name="T77" fmla="*/ 1762 h 3573"/>
              <a:gd name="T78" fmla="*/ 2900 w 3584"/>
              <a:gd name="T79" fmla="*/ 2037 h 3573"/>
              <a:gd name="T80" fmla="*/ 2376 w 3584"/>
              <a:gd name="T81" fmla="*/ 1975 h 3573"/>
              <a:gd name="T82" fmla="*/ 2740 w 3584"/>
              <a:gd name="T83" fmla="*/ 1768 h 3573"/>
              <a:gd name="T84" fmla="*/ 3384 w 3584"/>
              <a:gd name="T85" fmla="*/ 1531 h 3573"/>
              <a:gd name="T86" fmla="*/ 3584 w 3584"/>
              <a:gd name="T87" fmla="*/ 893 h 3573"/>
              <a:gd name="T88" fmla="*/ 3368 w 3584"/>
              <a:gd name="T89" fmla="*/ 1393 h 3573"/>
              <a:gd name="T90" fmla="*/ 2734 w 3584"/>
              <a:gd name="T91" fmla="*/ 1620 h 3573"/>
              <a:gd name="T92" fmla="*/ 1964 w 3584"/>
              <a:gd name="T93" fmla="*/ 1523 h 3573"/>
              <a:gd name="T94" fmla="*/ 1398 w 3584"/>
              <a:gd name="T95" fmla="*/ 1223 h 3573"/>
              <a:gd name="T96" fmla="*/ 1391 w 3584"/>
              <a:gd name="T97" fmla="*/ 914 h 3573"/>
              <a:gd name="T98" fmla="*/ 1861 w 3584"/>
              <a:gd name="T99" fmla="*/ 1246 h 3573"/>
              <a:gd name="T100" fmla="*/ 2651 w 3584"/>
              <a:gd name="T101" fmla="*/ 1332 h 3573"/>
              <a:gd name="T102" fmla="*/ 3331 w 3584"/>
              <a:gd name="T103" fmla="*/ 1122 h 3573"/>
              <a:gd name="T104" fmla="*/ 2465 w 3584"/>
              <a:gd name="T105" fmla="*/ 0 h 3573"/>
              <a:gd name="T106" fmla="*/ 3194 w 3584"/>
              <a:gd name="T107" fmla="*/ 143 h 3573"/>
              <a:gd name="T108" fmla="*/ 3570 w 3584"/>
              <a:gd name="T109" fmla="*/ 498 h 3573"/>
              <a:gd name="T110" fmla="*/ 3417 w 3584"/>
              <a:gd name="T111" fmla="*/ 908 h 3573"/>
              <a:gd name="T112" fmla="*/ 2819 w 3584"/>
              <a:gd name="T113" fmla="*/ 1160 h 3573"/>
              <a:gd name="T114" fmla="*/ 2029 w 3584"/>
              <a:gd name="T115" fmla="*/ 1144 h 3573"/>
              <a:gd name="T116" fmla="*/ 1469 w 3584"/>
              <a:gd name="T117" fmla="*/ 869 h 3573"/>
              <a:gd name="T118" fmla="*/ 1377 w 3584"/>
              <a:gd name="T119" fmla="*/ 452 h 3573"/>
              <a:gd name="T120" fmla="*/ 1803 w 3584"/>
              <a:gd name="T121" fmla="*/ 114 h 3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84" h="3573">
                <a:moveTo>
                  <a:pt x="10" y="2754"/>
                </a:moveTo>
                <a:lnTo>
                  <a:pt x="25" y="2802"/>
                </a:lnTo>
                <a:lnTo>
                  <a:pt x="47" y="2850"/>
                </a:lnTo>
                <a:lnTo>
                  <a:pt x="76" y="2895"/>
                </a:lnTo>
                <a:lnTo>
                  <a:pt x="112" y="2939"/>
                </a:lnTo>
                <a:lnTo>
                  <a:pt x="153" y="2981"/>
                </a:lnTo>
                <a:lnTo>
                  <a:pt x="202" y="3020"/>
                </a:lnTo>
                <a:lnTo>
                  <a:pt x="255" y="3058"/>
                </a:lnTo>
                <a:lnTo>
                  <a:pt x="313" y="3093"/>
                </a:lnTo>
                <a:lnTo>
                  <a:pt x="377" y="3125"/>
                </a:lnTo>
                <a:lnTo>
                  <a:pt x="445" y="3154"/>
                </a:lnTo>
                <a:lnTo>
                  <a:pt x="517" y="3182"/>
                </a:lnTo>
                <a:lnTo>
                  <a:pt x="593" y="3205"/>
                </a:lnTo>
                <a:lnTo>
                  <a:pt x="674" y="3226"/>
                </a:lnTo>
                <a:lnTo>
                  <a:pt x="758" y="3243"/>
                </a:lnTo>
                <a:lnTo>
                  <a:pt x="845" y="3257"/>
                </a:lnTo>
                <a:lnTo>
                  <a:pt x="934" y="3268"/>
                </a:lnTo>
                <a:lnTo>
                  <a:pt x="1026" y="3273"/>
                </a:lnTo>
                <a:lnTo>
                  <a:pt x="1121" y="3275"/>
                </a:lnTo>
                <a:lnTo>
                  <a:pt x="1215" y="3273"/>
                </a:lnTo>
                <a:lnTo>
                  <a:pt x="1306" y="3268"/>
                </a:lnTo>
                <a:lnTo>
                  <a:pt x="1397" y="3257"/>
                </a:lnTo>
                <a:lnTo>
                  <a:pt x="1483" y="3243"/>
                </a:lnTo>
                <a:lnTo>
                  <a:pt x="1567" y="3226"/>
                </a:lnTo>
                <a:lnTo>
                  <a:pt x="1647" y="3205"/>
                </a:lnTo>
                <a:lnTo>
                  <a:pt x="1723" y="3182"/>
                </a:lnTo>
                <a:lnTo>
                  <a:pt x="1796" y="3154"/>
                </a:lnTo>
                <a:lnTo>
                  <a:pt x="1863" y="3125"/>
                </a:lnTo>
                <a:lnTo>
                  <a:pt x="1927" y="3093"/>
                </a:lnTo>
                <a:lnTo>
                  <a:pt x="1986" y="3058"/>
                </a:lnTo>
                <a:lnTo>
                  <a:pt x="2039" y="3020"/>
                </a:lnTo>
                <a:lnTo>
                  <a:pt x="2087" y="2981"/>
                </a:lnTo>
                <a:lnTo>
                  <a:pt x="2128" y="2939"/>
                </a:lnTo>
                <a:lnTo>
                  <a:pt x="2165" y="2895"/>
                </a:lnTo>
                <a:lnTo>
                  <a:pt x="2193" y="2850"/>
                </a:lnTo>
                <a:lnTo>
                  <a:pt x="2215" y="2802"/>
                </a:lnTo>
                <a:lnTo>
                  <a:pt x="2231" y="2754"/>
                </a:lnTo>
                <a:lnTo>
                  <a:pt x="2237" y="2791"/>
                </a:lnTo>
                <a:lnTo>
                  <a:pt x="2241" y="2829"/>
                </a:lnTo>
                <a:lnTo>
                  <a:pt x="2241" y="2977"/>
                </a:lnTo>
                <a:lnTo>
                  <a:pt x="2237" y="3027"/>
                </a:lnTo>
                <a:lnTo>
                  <a:pt x="2226" y="3074"/>
                </a:lnTo>
                <a:lnTo>
                  <a:pt x="2208" y="3120"/>
                </a:lnTo>
                <a:lnTo>
                  <a:pt x="2183" y="3165"/>
                </a:lnTo>
                <a:lnTo>
                  <a:pt x="2152" y="3209"/>
                </a:lnTo>
                <a:lnTo>
                  <a:pt x="2116" y="3251"/>
                </a:lnTo>
                <a:lnTo>
                  <a:pt x="2073" y="3291"/>
                </a:lnTo>
                <a:lnTo>
                  <a:pt x="2024" y="3329"/>
                </a:lnTo>
                <a:lnTo>
                  <a:pt x="1970" y="3366"/>
                </a:lnTo>
                <a:lnTo>
                  <a:pt x="1913" y="3399"/>
                </a:lnTo>
                <a:lnTo>
                  <a:pt x="1849" y="3429"/>
                </a:lnTo>
                <a:lnTo>
                  <a:pt x="1782" y="3458"/>
                </a:lnTo>
                <a:lnTo>
                  <a:pt x="1710" y="3484"/>
                </a:lnTo>
                <a:lnTo>
                  <a:pt x="1635" y="3506"/>
                </a:lnTo>
                <a:lnTo>
                  <a:pt x="1557" y="3526"/>
                </a:lnTo>
                <a:lnTo>
                  <a:pt x="1474" y="3543"/>
                </a:lnTo>
                <a:lnTo>
                  <a:pt x="1390" y="3556"/>
                </a:lnTo>
                <a:lnTo>
                  <a:pt x="1302" y="3566"/>
                </a:lnTo>
                <a:lnTo>
                  <a:pt x="1212" y="3571"/>
                </a:lnTo>
                <a:lnTo>
                  <a:pt x="1121" y="3573"/>
                </a:lnTo>
                <a:lnTo>
                  <a:pt x="1028" y="3571"/>
                </a:lnTo>
                <a:lnTo>
                  <a:pt x="939" y="3566"/>
                </a:lnTo>
                <a:lnTo>
                  <a:pt x="851" y="3556"/>
                </a:lnTo>
                <a:lnTo>
                  <a:pt x="767" y="3543"/>
                </a:lnTo>
                <a:lnTo>
                  <a:pt x="684" y="3526"/>
                </a:lnTo>
                <a:lnTo>
                  <a:pt x="606" y="3506"/>
                </a:lnTo>
                <a:lnTo>
                  <a:pt x="531" y="3484"/>
                </a:lnTo>
                <a:lnTo>
                  <a:pt x="459" y="3458"/>
                </a:lnTo>
                <a:lnTo>
                  <a:pt x="392" y="3429"/>
                </a:lnTo>
                <a:lnTo>
                  <a:pt x="329" y="3399"/>
                </a:lnTo>
                <a:lnTo>
                  <a:pt x="270" y="3366"/>
                </a:lnTo>
                <a:lnTo>
                  <a:pt x="216" y="3329"/>
                </a:lnTo>
                <a:lnTo>
                  <a:pt x="168" y="3291"/>
                </a:lnTo>
                <a:lnTo>
                  <a:pt x="125" y="3251"/>
                </a:lnTo>
                <a:lnTo>
                  <a:pt x="88" y="3209"/>
                </a:lnTo>
                <a:lnTo>
                  <a:pt x="57" y="3165"/>
                </a:lnTo>
                <a:lnTo>
                  <a:pt x="33" y="3120"/>
                </a:lnTo>
                <a:lnTo>
                  <a:pt x="14" y="3074"/>
                </a:lnTo>
                <a:lnTo>
                  <a:pt x="3" y="3027"/>
                </a:lnTo>
                <a:lnTo>
                  <a:pt x="0" y="2977"/>
                </a:lnTo>
                <a:lnTo>
                  <a:pt x="0" y="2829"/>
                </a:lnTo>
                <a:lnTo>
                  <a:pt x="3" y="2791"/>
                </a:lnTo>
                <a:lnTo>
                  <a:pt x="10" y="2754"/>
                </a:lnTo>
                <a:close/>
                <a:moveTo>
                  <a:pt x="10" y="2307"/>
                </a:moveTo>
                <a:lnTo>
                  <a:pt x="25" y="2356"/>
                </a:lnTo>
                <a:lnTo>
                  <a:pt x="47" y="2403"/>
                </a:lnTo>
                <a:lnTo>
                  <a:pt x="76" y="2448"/>
                </a:lnTo>
                <a:lnTo>
                  <a:pt x="112" y="2492"/>
                </a:lnTo>
                <a:lnTo>
                  <a:pt x="153" y="2533"/>
                </a:lnTo>
                <a:lnTo>
                  <a:pt x="202" y="2574"/>
                </a:lnTo>
                <a:lnTo>
                  <a:pt x="255" y="2611"/>
                </a:lnTo>
                <a:lnTo>
                  <a:pt x="313" y="2646"/>
                </a:lnTo>
                <a:lnTo>
                  <a:pt x="377" y="2678"/>
                </a:lnTo>
                <a:lnTo>
                  <a:pt x="445" y="2708"/>
                </a:lnTo>
                <a:lnTo>
                  <a:pt x="517" y="2735"/>
                </a:lnTo>
                <a:lnTo>
                  <a:pt x="593" y="2758"/>
                </a:lnTo>
                <a:lnTo>
                  <a:pt x="674" y="2779"/>
                </a:lnTo>
                <a:lnTo>
                  <a:pt x="758" y="2797"/>
                </a:lnTo>
                <a:lnTo>
                  <a:pt x="845" y="2810"/>
                </a:lnTo>
                <a:lnTo>
                  <a:pt x="934" y="2820"/>
                </a:lnTo>
                <a:lnTo>
                  <a:pt x="1026" y="2827"/>
                </a:lnTo>
                <a:lnTo>
                  <a:pt x="1121" y="2829"/>
                </a:lnTo>
                <a:lnTo>
                  <a:pt x="1215" y="2827"/>
                </a:lnTo>
                <a:lnTo>
                  <a:pt x="1306" y="2820"/>
                </a:lnTo>
                <a:lnTo>
                  <a:pt x="1397" y="2810"/>
                </a:lnTo>
                <a:lnTo>
                  <a:pt x="1483" y="2797"/>
                </a:lnTo>
                <a:lnTo>
                  <a:pt x="1567" y="2779"/>
                </a:lnTo>
                <a:lnTo>
                  <a:pt x="1647" y="2758"/>
                </a:lnTo>
                <a:lnTo>
                  <a:pt x="1723" y="2735"/>
                </a:lnTo>
                <a:lnTo>
                  <a:pt x="1796" y="2708"/>
                </a:lnTo>
                <a:lnTo>
                  <a:pt x="1863" y="2678"/>
                </a:lnTo>
                <a:lnTo>
                  <a:pt x="1927" y="2646"/>
                </a:lnTo>
                <a:lnTo>
                  <a:pt x="1986" y="2611"/>
                </a:lnTo>
                <a:lnTo>
                  <a:pt x="2039" y="2574"/>
                </a:lnTo>
                <a:lnTo>
                  <a:pt x="2087" y="2533"/>
                </a:lnTo>
                <a:lnTo>
                  <a:pt x="2128" y="2492"/>
                </a:lnTo>
                <a:lnTo>
                  <a:pt x="2165" y="2448"/>
                </a:lnTo>
                <a:lnTo>
                  <a:pt x="2193" y="2403"/>
                </a:lnTo>
                <a:lnTo>
                  <a:pt x="2215" y="2356"/>
                </a:lnTo>
                <a:lnTo>
                  <a:pt x="2231" y="2307"/>
                </a:lnTo>
                <a:lnTo>
                  <a:pt x="2237" y="2345"/>
                </a:lnTo>
                <a:lnTo>
                  <a:pt x="2241" y="2382"/>
                </a:lnTo>
                <a:lnTo>
                  <a:pt x="2241" y="2531"/>
                </a:lnTo>
                <a:lnTo>
                  <a:pt x="2237" y="2580"/>
                </a:lnTo>
                <a:lnTo>
                  <a:pt x="2226" y="2627"/>
                </a:lnTo>
                <a:lnTo>
                  <a:pt x="2208" y="2674"/>
                </a:lnTo>
                <a:lnTo>
                  <a:pt x="2183" y="2719"/>
                </a:lnTo>
                <a:lnTo>
                  <a:pt x="2152" y="2763"/>
                </a:lnTo>
                <a:lnTo>
                  <a:pt x="2116" y="2805"/>
                </a:lnTo>
                <a:lnTo>
                  <a:pt x="2073" y="2844"/>
                </a:lnTo>
                <a:lnTo>
                  <a:pt x="2024" y="2883"/>
                </a:lnTo>
                <a:lnTo>
                  <a:pt x="1970" y="2918"/>
                </a:lnTo>
                <a:lnTo>
                  <a:pt x="1913" y="2952"/>
                </a:lnTo>
                <a:lnTo>
                  <a:pt x="1849" y="2983"/>
                </a:lnTo>
                <a:lnTo>
                  <a:pt x="1782" y="3011"/>
                </a:lnTo>
                <a:lnTo>
                  <a:pt x="1710" y="3037"/>
                </a:lnTo>
                <a:lnTo>
                  <a:pt x="1635" y="3060"/>
                </a:lnTo>
                <a:lnTo>
                  <a:pt x="1557" y="3080"/>
                </a:lnTo>
                <a:lnTo>
                  <a:pt x="1474" y="3096"/>
                </a:lnTo>
                <a:lnTo>
                  <a:pt x="1390" y="3109"/>
                </a:lnTo>
                <a:lnTo>
                  <a:pt x="1302" y="3118"/>
                </a:lnTo>
                <a:lnTo>
                  <a:pt x="1212" y="3125"/>
                </a:lnTo>
                <a:lnTo>
                  <a:pt x="1121" y="3127"/>
                </a:lnTo>
                <a:lnTo>
                  <a:pt x="1028" y="3125"/>
                </a:lnTo>
                <a:lnTo>
                  <a:pt x="939" y="3118"/>
                </a:lnTo>
                <a:lnTo>
                  <a:pt x="851" y="3109"/>
                </a:lnTo>
                <a:lnTo>
                  <a:pt x="767" y="3096"/>
                </a:lnTo>
                <a:lnTo>
                  <a:pt x="684" y="3080"/>
                </a:lnTo>
                <a:lnTo>
                  <a:pt x="606" y="3060"/>
                </a:lnTo>
                <a:lnTo>
                  <a:pt x="531" y="3037"/>
                </a:lnTo>
                <a:lnTo>
                  <a:pt x="459" y="3011"/>
                </a:lnTo>
                <a:lnTo>
                  <a:pt x="392" y="2983"/>
                </a:lnTo>
                <a:lnTo>
                  <a:pt x="329" y="2952"/>
                </a:lnTo>
                <a:lnTo>
                  <a:pt x="270" y="2918"/>
                </a:lnTo>
                <a:lnTo>
                  <a:pt x="216" y="2883"/>
                </a:lnTo>
                <a:lnTo>
                  <a:pt x="168" y="2844"/>
                </a:lnTo>
                <a:lnTo>
                  <a:pt x="125" y="2805"/>
                </a:lnTo>
                <a:lnTo>
                  <a:pt x="88" y="2763"/>
                </a:lnTo>
                <a:lnTo>
                  <a:pt x="57" y="2719"/>
                </a:lnTo>
                <a:lnTo>
                  <a:pt x="33" y="2674"/>
                </a:lnTo>
                <a:lnTo>
                  <a:pt x="14" y="2627"/>
                </a:lnTo>
                <a:lnTo>
                  <a:pt x="3" y="2580"/>
                </a:lnTo>
                <a:lnTo>
                  <a:pt x="0" y="2531"/>
                </a:lnTo>
                <a:lnTo>
                  <a:pt x="0" y="2382"/>
                </a:lnTo>
                <a:lnTo>
                  <a:pt x="3" y="2345"/>
                </a:lnTo>
                <a:lnTo>
                  <a:pt x="10" y="2307"/>
                </a:lnTo>
                <a:close/>
                <a:moveTo>
                  <a:pt x="3576" y="2159"/>
                </a:moveTo>
                <a:lnTo>
                  <a:pt x="3582" y="2195"/>
                </a:lnTo>
                <a:lnTo>
                  <a:pt x="3584" y="2233"/>
                </a:lnTo>
                <a:lnTo>
                  <a:pt x="3584" y="2382"/>
                </a:lnTo>
                <a:lnTo>
                  <a:pt x="3581" y="2431"/>
                </a:lnTo>
                <a:lnTo>
                  <a:pt x="3570" y="2478"/>
                </a:lnTo>
                <a:lnTo>
                  <a:pt x="3552" y="2525"/>
                </a:lnTo>
                <a:lnTo>
                  <a:pt x="3528" y="2570"/>
                </a:lnTo>
                <a:lnTo>
                  <a:pt x="3497" y="2613"/>
                </a:lnTo>
                <a:lnTo>
                  <a:pt x="3460" y="2655"/>
                </a:lnTo>
                <a:lnTo>
                  <a:pt x="3417" y="2696"/>
                </a:lnTo>
                <a:lnTo>
                  <a:pt x="3368" y="2733"/>
                </a:lnTo>
                <a:lnTo>
                  <a:pt x="3315" y="2769"/>
                </a:lnTo>
                <a:lnTo>
                  <a:pt x="3257" y="2803"/>
                </a:lnTo>
                <a:lnTo>
                  <a:pt x="3194" y="2834"/>
                </a:lnTo>
                <a:lnTo>
                  <a:pt x="3127" y="2863"/>
                </a:lnTo>
                <a:lnTo>
                  <a:pt x="3055" y="2888"/>
                </a:lnTo>
                <a:lnTo>
                  <a:pt x="2980" y="2911"/>
                </a:lnTo>
                <a:lnTo>
                  <a:pt x="2900" y="2931"/>
                </a:lnTo>
                <a:lnTo>
                  <a:pt x="2819" y="2948"/>
                </a:lnTo>
                <a:lnTo>
                  <a:pt x="2734" y="2961"/>
                </a:lnTo>
                <a:lnTo>
                  <a:pt x="2647" y="2970"/>
                </a:lnTo>
                <a:lnTo>
                  <a:pt x="2556" y="2975"/>
                </a:lnTo>
                <a:lnTo>
                  <a:pt x="2465" y="2977"/>
                </a:lnTo>
                <a:lnTo>
                  <a:pt x="2427" y="2977"/>
                </a:lnTo>
                <a:lnTo>
                  <a:pt x="2390" y="2975"/>
                </a:lnTo>
                <a:lnTo>
                  <a:pt x="2390" y="2678"/>
                </a:lnTo>
                <a:lnTo>
                  <a:pt x="2427" y="2679"/>
                </a:lnTo>
                <a:lnTo>
                  <a:pt x="2465" y="2679"/>
                </a:lnTo>
                <a:lnTo>
                  <a:pt x="2558" y="2678"/>
                </a:lnTo>
                <a:lnTo>
                  <a:pt x="2651" y="2671"/>
                </a:lnTo>
                <a:lnTo>
                  <a:pt x="2740" y="2662"/>
                </a:lnTo>
                <a:lnTo>
                  <a:pt x="2828" y="2647"/>
                </a:lnTo>
                <a:lnTo>
                  <a:pt x="2910" y="2631"/>
                </a:lnTo>
                <a:lnTo>
                  <a:pt x="2991" y="2610"/>
                </a:lnTo>
                <a:lnTo>
                  <a:pt x="3067" y="2586"/>
                </a:lnTo>
                <a:lnTo>
                  <a:pt x="3140" y="2559"/>
                </a:lnTo>
                <a:lnTo>
                  <a:pt x="3208" y="2530"/>
                </a:lnTo>
                <a:lnTo>
                  <a:pt x="3272" y="2497"/>
                </a:lnTo>
                <a:lnTo>
                  <a:pt x="3331" y="2461"/>
                </a:lnTo>
                <a:lnTo>
                  <a:pt x="3384" y="2424"/>
                </a:lnTo>
                <a:lnTo>
                  <a:pt x="3431" y="2384"/>
                </a:lnTo>
                <a:lnTo>
                  <a:pt x="3473" y="2343"/>
                </a:lnTo>
                <a:lnTo>
                  <a:pt x="3508" y="2299"/>
                </a:lnTo>
                <a:lnTo>
                  <a:pt x="3538" y="2253"/>
                </a:lnTo>
                <a:lnTo>
                  <a:pt x="3560" y="2207"/>
                </a:lnTo>
                <a:lnTo>
                  <a:pt x="3576" y="2159"/>
                </a:lnTo>
                <a:close/>
                <a:moveTo>
                  <a:pt x="3576" y="1711"/>
                </a:moveTo>
                <a:lnTo>
                  <a:pt x="3582" y="1749"/>
                </a:lnTo>
                <a:lnTo>
                  <a:pt x="3584" y="1786"/>
                </a:lnTo>
                <a:lnTo>
                  <a:pt x="3584" y="1934"/>
                </a:lnTo>
                <a:lnTo>
                  <a:pt x="3581" y="1984"/>
                </a:lnTo>
                <a:lnTo>
                  <a:pt x="3570" y="2031"/>
                </a:lnTo>
                <a:lnTo>
                  <a:pt x="3552" y="2079"/>
                </a:lnTo>
                <a:lnTo>
                  <a:pt x="3528" y="2124"/>
                </a:lnTo>
                <a:lnTo>
                  <a:pt x="3497" y="2167"/>
                </a:lnTo>
                <a:lnTo>
                  <a:pt x="3460" y="2208"/>
                </a:lnTo>
                <a:lnTo>
                  <a:pt x="3417" y="2249"/>
                </a:lnTo>
                <a:lnTo>
                  <a:pt x="3368" y="2286"/>
                </a:lnTo>
                <a:lnTo>
                  <a:pt x="3315" y="2323"/>
                </a:lnTo>
                <a:lnTo>
                  <a:pt x="3257" y="2356"/>
                </a:lnTo>
                <a:lnTo>
                  <a:pt x="3194" y="2388"/>
                </a:lnTo>
                <a:lnTo>
                  <a:pt x="3127" y="2416"/>
                </a:lnTo>
                <a:lnTo>
                  <a:pt x="3055" y="2442"/>
                </a:lnTo>
                <a:lnTo>
                  <a:pt x="2980" y="2465"/>
                </a:lnTo>
                <a:lnTo>
                  <a:pt x="2900" y="2483"/>
                </a:lnTo>
                <a:lnTo>
                  <a:pt x="2819" y="2500"/>
                </a:lnTo>
                <a:lnTo>
                  <a:pt x="2734" y="2513"/>
                </a:lnTo>
                <a:lnTo>
                  <a:pt x="2647" y="2523"/>
                </a:lnTo>
                <a:lnTo>
                  <a:pt x="2556" y="2528"/>
                </a:lnTo>
                <a:lnTo>
                  <a:pt x="2465" y="2531"/>
                </a:lnTo>
                <a:lnTo>
                  <a:pt x="2427" y="2530"/>
                </a:lnTo>
                <a:lnTo>
                  <a:pt x="2390" y="2528"/>
                </a:lnTo>
                <a:lnTo>
                  <a:pt x="2390" y="2231"/>
                </a:lnTo>
                <a:lnTo>
                  <a:pt x="2427" y="2233"/>
                </a:lnTo>
                <a:lnTo>
                  <a:pt x="2465" y="2233"/>
                </a:lnTo>
                <a:lnTo>
                  <a:pt x="2558" y="2230"/>
                </a:lnTo>
                <a:lnTo>
                  <a:pt x="2651" y="2225"/>
                </a:lnTo>
                <a:lnTo>
                  <a:pt x="2740" y="2215"/>
                </a:lnTo>
                <a:lnTo>
                  <a:pt x="2828" y="2201"/>
                </a:lnTo>
                <a:lnTo>
                  <a:pt x="2910" y="2184"/>
                </a:lnTo>
                <a:lnTo>
                  <a:pt x="2991" y="2163"/>
                </a:lnTo>
                <a:lnTo>
                  <a:pt x="3067" y="2139"/>
                </a:lnTo>
                <a:lnTo>
                  <a:pt x="3140" y="2113"/>
                </a:lnTo>
                <a:lnTo>
                  <a:pt x="3208" y="2083"/>
                </a:lnTo>
                <a:lnTo>
                  <a:pt x="3272" y="2050"/>
                </a:lnTo>
                <a:lnTo>
                  <a:pt x="3331" y="2015"/>
                </a:lnTo>
                <a:lnTo>
                  <a:pt x="3384" y="1977"/>
                </a:lnTo>
                <a:lnTo>
                  <a:pt x="3431" y="1938"/>
                </a:lnTo>
                <a:lnTo>
                  <a:pt x="3473" y="1896"/>
                </a:lnTo>
                <a:lnTo>
                  <a:pt x="3508" y="1852"/>
                </a:lnTo>
                <a:lnTo>
                  <a:pt x="3538" y="1807"/>
                </a:lnTo>
                <a:lnTo>
                  <a:pt x="3560" y="1760"/>
                </a:lnTo>
                <a:lnTo>
                  <a:pt x="3576" y="1711"/>
                </a:lnTo>
                <a:close/>
                <a:moveTo>
                  <a:pt x="1121" y="1488"/>
                </a:moveTo>
                <a:lnTo>
                  <a:pt x="1212" y="1490"/>
                </a:lnTo>
                <a:lnTo>
                  <a:pt x="1302" y="1496"/>
                </a:lnTo>
                <a:lnTo>
                  <a:pt x="1390" y="1505"/>
                </a:lnTo>
                <a:lnTo>
                  <a:pt x="1474" y="1519"/>
                </a:lnTo>
                <a:lnTo>
                  <a:pt x="1557" y="1535"/>
                </a:lnTo>
                <a:lnTo>
                  <a:pt x="1635" y="1555"/>
                </a:lnTo>
                <a:lnTo>
                  <a:pt x="1710" y="1577"/>
                </a:lnTo>
                <a:lnTo>
                  <a:pt x="1782" y="1603"/>
                </a:lnTo>
                <a:lnTo>
                  <a:pt x="1849" y="1632"/>
                </a:lnTo>
                <a:lnTo>
                  <a:pt x="1913" y="1663"/>
                </a:lnTo>
                <a:lnTo>
                  <a:pt x="1970" y="1696"/>
                </a:lnTo>
                <a:lnTo>
                  <a:pt x="2024" y="1732"/>
                </a:lnTo>
                <a:lnTo>
                  <a:pt x="2073" y="1771"/>
                </a:lnTo>
                <a:lnTo>
                  <a:pt x="2116" y="1810"/>
                </a:lnTo>
                <a:lnTo>
                  <a:pt x="2152" y="1852"/>
                </a:lnTo>
                <a:lnTo>
                  <a:pt x="2183" y="1896"/>
                </a:lnTo>
                <a:lnTo>
                  <a:pt x="2208" y="1941"/>
                </a:lnTo>
                <a:lnTo>
                  <a:pt x="2226" y="1987"/>
                </a:lnTo>
                <a:lnTo>
                  <a:pt x="2237" y="2035"/>
                </a:lnTo>
                <a:lnTo>
                  <a:pt x="2241" y="2084"/>
                </a:lnTo>
                <a:lnTo>
                  <a:pt x="2237" y="2132"/>
                </a:lnTo>
                <a:lnTo>
                  <a:pt x="2226" y="2181"/>
                </a:lnTo>
                <a:lnTo>
                  <a:pt x="2208" y="2227"/>
                </a:lnTo>
                <a:lnTo>
                  <a:pt x="2183" y="2272"/>
                </a:lnTo>
                <a:lnTo>
                  <a:pt x="2152" y="2316"/>
                </a:lnTo>
                <a:lnTo>
                  <a:pt x="2116" y="2358"/>
                </a:lnTo>
                <a:lnTo>
                  <a:pt x="2073" y="2398"/>
                </a:lnTo>
                <a:lnTo>
                  <a:pt x="2024" y="2436"/>
                </a:lnTo>
                <a:lnTo>
                  <a:pt x="1970" y="2471"/>
                </a:lnTo>
                <a:lnTo>
                  <a:pt x="1913" y="2505"/>
                </a:lnTo>
                <a:lnTo>
                  <a:pt x="1849" y="2536"/>
                </a:lnTo>
                <a:lnTo>
                  <a:pt x="1782" y="2565"/>
                </a:lnTo>
                <a:lnTo>
                  <a:pt x="1710" y="2590"/>
                </a:lnTo>
                <a:lnTo>
                  <a:pt x="1635" y="2613"/>
                </a:lnTo>
                <a:lnTo>
                  <a:pt x="1557" y="2633"/>
                </a:lnTo>
                <a:lnTo>
                  <a:pt x="1474" y="2649"/>
                </a:lnTo>
                <a:lnTo>
                  <a:pt x="1390" y="2663"/>
                </a:lnTo>
                <a:lnTo>
                  <a:pt x="1302" y="2671"/>
                </a:lnTo>
                <a:lnTo>
                  <a:pt x="1212" y="2678"/>
                </a:lnTo>
                <a:lnTo>
                  <a:pt x="1121" y="2679"/>
                </a:lnTo>
                <a:lnTo>
                  <a:pt x="1028" y="2678"/>
                </a:lnTo>
                <a:lnTo>
                  <a:pt x="939" y="2671"/>
                </a:lnTo>
                <a:lnTo>
                  <a:pt x="851" y="2663"/>
                </a:lnTo>
                <a:lnTo>
                  <a:pt x="767" y="2649"/>
                </a:lnTo>
                <a:lnTo>
                  <a:pt x="684" y="2633"/>
                </a:lnTo>
                <a:lnTo>
                  <a:pt x="606" y="2613"/>
                </a:lnTo>
                <a:lnTo>
                  <a:pt x="531" y="2590"/>
                </a:lnTo>
                <a:lnTo>
                  <a:pt x="459" y="2565"/>
                </a:lnTo>
                <a:lnTo>
                  <a:pt x="392" y="2536"/>
                </a:lnTo>
                <a:lnTo>
                  <a:pt x="329" y="2505"/>
                </a:lnTo>
                <a:lnTo>
                  <a:pt x="270" y="2471"/>
                </a:lnTo>
                <a:lnTo>
                  <a:pt x="216" y="2436"/>
                </a:lnTo>
                <a:lnTo>
                  <a:pt x="168" y="2398"/>
                </a:lnTo>
                <a:lnTo>
                  <a:pt x="125" y="2358"/>
                </a:lnTo>
                <a:lnTo>
                  <a:pt x="88" y="2316"/>
                </a:lnTo>
                <a:lnTo>
                  <a:pt x="57" y="2272"/>
                </a:lnTo>
                <a:lnTo>
                  <a:pt x="33" y="2227"/>
                </a:lnTo>
                <a:lnTo>
                  <a:pt x="14" y="2181"/>
                </a:lnTo>
                <a:lnTo>
                  <a:pt x="3" y="2132"/>
                </a:lnTo>
                <a:lnTo>
                  <a:pt x="0" y="2084"/>
                </a:lnTo>
                <a:lnTo>
                  <a:pt x="3" y="2035"/>
                </a:lnTo>
                <a:lnTo>
                  <a:pt x="14" y="1987"/>
                </a:lnTo>
                <a:lnTo>
                  <a:pt x="33" y="1941"/>
                </a:lnTo>
                <a:lnTo>
                  <a:pt x="57" y="1896"/>
                </a:lnTo>
                <a:lnTo>
                  <a:pt x="88" y="1852"/>
                </a:lnTo>
                <a:lnTo>
                  <a:pt x="125" y="1810"/>
                </a:lnTo>
                <a:lnTo>
                  <a:pt x="168" y="1771"/>
                </a:lnTo>
                <a:lnTo>
                  <a:pt x="216" y="1732"/>
                </a:lnTo>
                <a:lnTo>
                  <a:pt x="270" y="1696"/>
                </a:lnTo>
                <a:lnTo>
                  <a:pt x="329" y="1663"/>
                </a:lnTo>
                <a:lnTo>
                  <a:pt x="392" y="1632"/>
                </a:lnTo>
                <a:lnTo>
                  <a:pt x="459" y="1603"/>
                </a:lnTo>
                <a:lnTo>
                  <a:pt x="531" y="1577"/>
                </a:lnTo>
                <a:lnTo>
                  <a:pt x="606" y="1555"/>
                </a:lnTo>
                <a:lnTo>
                  <a:pt x="684" y="1535"/>
                </a:lnTo>
                <a:lnTo>
                  <a:pt x="767" y="1519"/>
                </a:lnTo>
                <a:lnTo>
                  <a:pt x="851" y="1505"/>
                </a:lnTo>
                <a:lnTo>
                  <a:pt x="939" y="1496"/>
                </a:lnTo>
                <a:lnTo>
                  <a:pt x="1028" y="1490"/>
                </a:lnTo>
                <a:lnTo>
                  <a:pt x="1121" y="1488"/>
                </a:lnTo>
                <a:close/>
                <a:moveTo>
                  <a:pt x="3576" y="1265"/>
                </a:moveTo>
                <a:lnTo>
                  <a:pt x="3582" y="1302"/>
                </a:lnTo>
                <a:lnTo>
                  <a:pt x="3584" y="1339"/>
                </a:lnTo>
                <a:lnTo>
                  <a:pt x="3584" y="1488"/>
                </a:lnTo>
                <a:lnTo>
                  <a:pt x="3581" y="1537"/>
                </a:lnTo>
                <a:lnTo>
                  <a:pt x="3570" y="1585"/>
                </a:lnTo>
                <a:lnTo>
                  <a:pt x="3552" y="1632"/>
                </a:lnTo>
                <a:lnTo>
                  <a:pt x="3528" y="1677"/>
                </a:lnTo>
                <a:lnTo>
                  <a:pt x="3497" y="1720"/>
                </a:lnTo>
                <a:lnTo>
                  <a:pt x="3460" y="1762"/>
                </a:lnTo>
                <a:lnTo>
                  <a:pt x="3417" y="1802"/>
                </a:lnTo>
                <a:lnTo>
                  <a:pt x="3368" y="1840"/>
                </a:lnTo>
                <a:lnTo>
                  <a:pt x="3315" y="1876"/>
                </a:lnTo>
                <a:lnTo>
                  <a:pt x="3257" y="1909"/>
                </a:lnTo>
                <a:lnTo>
                  <a:pt x="3194" y="1941"/>
                </a:lnTo>
                <a:lnTo>
                  <a:pt x="3127" y="1970"/>
                </a:lnTo>
                <a:lnTo>
                  <a:pt x="3055" y="1995"/>
                </a:lnTo>
                <a:lnTo>
                  <a:pt x="2980" y="2018"/>
                </a:lnTo>
                <a:lnTo>
                  <a:pt x="2900" y="2037"/>
                </a:lnTo>
                <a:lnTo>
                  <a:pt x="2819" y="2053"/>
                </a:lnTo>
                <a:lnTo>
                  <a:pt x="2734" y="2066"/>
                </a:lnTo>
                <a:lnTo>
                  <a:pt x="2647" y="2076"/>
                </a:lnTo>
                <a:lnTo>
                  <a:pt x="2556" y="2082"/>
                </a:lnTo>
                <a:lnTo>
                  <a:pt x="2465" y="2084"/>
                </a:lnTo>
                <a:lnTo>
                  <a:pt x="2427" y="2083"/>
                </a:lnTo>
                <a:lnTo>
                  <a:pt x="2390" y="2082"/>
                </a:lnTo>
                <a:lnTo>
                  <a:pt x="2386" y="2028"/>
                </a:lnTo>
                <a:lnTo>
                  <a:pt x="2376" y="1975"/>
                </a:lnTo>
                <a:lnTo>
                  <a:pt x="2361" y="1923"/>
                </a:lnTo>
                <a:lnTo>
                  <a:pt x="2340" y="1873"/>
                </a:lnTo>
                <a:lnTo>
                  <a:pt x="2312" y="1824"/>
                </a:lnTo>
                <a:lnTo>
                  <a:pt x="2280" y="1777"/>
                </a:lnTo>
                <a:lnTo>
                  <a:pt x="2372" y="1784"/>
                </a:lnTo>
                <a:lnTo>
                  <a:pt x="2465" y="1786"/>
                </a:lnTo>
                <a:lnTo>
                  <a:pt x="2558" y="1784"/>
                </a:lnTo>
                <a:lnTo>
                  <a:pt x="2651" y="1778"/>
                </a:lnTo>
                <a:lnTo>
                  <a:pt x="2740" y="1768"/>
                </a:lnTo>
                <a:lnTo>
                  <a:pt x="2828" y="1754"/>
                </a:lnTo>
                <a:lnTo>
                  <a:pt x="2910" y="1736"/>
                </a:lnTo>
                <a:lnTo>
                  <a:pt x="2991" y="1717"/>
                </a:lnTo>
                <a:lnTo>
                  <a:pt x="3067" y="1692"/>
                </a:lnTo>
                <a:lnTo>
                  <a:pt x="3140" y="1665"/>
                </a:lnTo>
                <a:lnTo>
                  <a:pt x="3208" y="1635"/>
                </a:lnTo>
                <a:lnTo>
                  <a:pt x="3272" y="1603"/>
                </a:lnTo>
                <a:lnTo>
                  <a:pt x="3331" y="1568"/>
                </a:lnTo>
                <a:lnTo>
                  <a:pt x="3384" y="1531"/>
                </a:lnTo>
                <a:lnTo>
                  <a:pt x="3431" y="1491"/>
                </a:lnTo>
                <a:lnTo>
                  <a:pt x="3473" y="1449"/>
                </a:lnTo>
                <a:lnTo>
                  <a:pt x="3508" y="1405"/>
                </a:lnTo>
                <a:lnTo>
                  <a:pt x="3538" y="1360"/>
                </a:lnTo>
                <a:lnTo>
                  <a:pt x="3560" y="1313"/>
                </a:lnTo>
                <a:lnTo>
                  <a:pt x="3576" y="1265"/>
                </a:lnTo>
                <a:close/>
                <a:moveTo>
                  <a:pt x="3576" y="818"/>
                </a:moveTo>
                <a:lnTo>
                  <a:pt x="3582" y="855"/>
                </a:lnTo>
                <a:lnTo>
                  <a:pt x="3584" y="893"/>
                </a:lnTo>
                <a:lnTo>
                  <a:pt x="3584" y="1041"/>
                </a:lnTo>
                <a:lnTo>
                  <a:pt x="3581" y="1091"/>
                </a:lnTo>
                <a:lnTo>
                  <a:pt x="3570" y="1138"/>
                </a:lnTo>
                <a:lnTo>
                  <a:pt x="3552" y="1184"/>
                </a:lnTo>
                <a:lnTo>
                  <a:pt x="3528" y="1229"/>
                </a:lnTo>
                <a:lnTo>
                  <a:pt x="3497" y="1273"/>
                </a:lnTo>
                <a:lnTo>
                  <a:pt x="3460" y="1315"/>
                </a:lnTo>
                <a:lnTo>
                  <a:pt x="3417" y="1355"/>
                </a:lnTo>
                <a:lnTo>
                  <a:pt x="3368" y="1393"/>
                </a:lnTo>
                <a:lnTo>
                  <a:pt x="3315" y="1430"/>
                </a:lnTo>
                <a:lnTo>
                  <a:pt x="3257" y="1463"/>
                </a:lnTo>
                <a:lnTo>
                  <a:pt x="3194" y="1493"/>
                </a:lnTo>
                <a:lnTo>
                  <a:pt x="3127" y="1522"/>
                </a:lnTo>
                <a:lnTo>
                  <a:pt x="3055" y="1548"/>
                </a:lnTo>
                <a:lnTo>
                  <a:pt x="2980" y="1570"/>
                </a:lnTo>
                <a:lnTo>
                  <a:pt x="2900" y="1590"/>
                </a:lnTo>
                <a:lnTo>
                  <a:pt x="2819" y="1607"/>
                </a:lnTo>
                <a:lnTo>
                  <a:pt x="2734" y="1620"/>
                </a:lnTo>
                <a:lnTo>
                  <a:pt x="2647" y="1630"/>
                </a:lnTo>
                <a:lnTo>
                  <a:pt x="2556" y="1635"/>
                </a:lnTo>
                <a:lnTo>
                  <a:pt x="2465" y="1637"/>
                </a:lnTo>
                <a:lnTo>
                  <a:pt x="2369" y="1635"/>
                </a:lnTo>
                <a:lnTo>
                  <a:pt x="2276" y="1629"/>
                </a:lnTo>
                <a:lnTo>
                  <a:pt x="2185" y="1618"/>
                </a:lnTo>
                <a:lnTo>
                  <a:pt x="2097" y="1603"/>
                </a:lnTo>
                <a:lnTo>
                  <a:pt x="2033" y="1562"/>
                </a:lnTo>
                <a:lnTo>
                  <a:pt x="1964" y="1523"/>
                </a:lnTo>
                <a:lnTo>
                  <a:pt x="1889" y="1488"/>
                </a:lnTo>
                <a:lnTo>
                  <a:pt x="1809" y="1456"/>
                </a:lnTo>
                <a:lnTo>
                  <a:pt x="1725" y="1427"/>
                </a:lnTo>
                <a:lnTo>
                  <a:pt x="1637" y="1402"/>
                </a:lnTo>
                <a:lnTo>
                  <a:pt x="1546" y="1381"/>
                </a:lnTo>
                <a:lnTo>
                  <a:pt x="1500" y="1345"/>
                </a:lnTo>
                <a:lnTo>
                  <a:pt x="1461" y="1305"/>
                </a:lnTo>
                <a:lnTo>
                  <a:pt x="1426" y="1265"/>
                </a:lnTo>
                <a:lnTo>
                  <a:pt x="1398" y="1223"/>
                </a:lnTo>
                <a:lnTo>
                  <a:pt x="1375" y="1179"/>
                </a:lnTo>
                <a:lnTo>
                  <a:pt x="1358" y="1135"/>
                </a:lnTo>
                <a:lnTo>
                  <a:pt x="1348" y="1089"/>
                </a:lnTo>
                <a:lnTo>
                  <a:pt x="1345" y="1041"/>
                </a:lnTo>
                <a:lnTo>
                  <a:pt x="1345" y="893"/>
                </a:lnTo>
                <a:lnTo>
                  <a:pt x="1347" y="855"/>
                </a:lnTo>
                <a:lnTo>
                  <a:pt x="1354" y="818"/>
                </a:lnTo>
                <a:lnTo>
                  <a:pt x="1369" y="866"/>
                </a:lnTo>
                <a:lnTo>
                  <a:pt x="1391" y="914"/>
                </a:lnTo>
                <a:lnTo>
                  <a:pt x="1421" y="959"/>
                </a:lnTo>
                <a:lnTo>
                  <a:pt x="1456" y="1003"/>
                </a:lnTo>
                <a:lnTo>
                  <a:pt x="1498" y="1045"/>
                </a:lnTo>
                <a:lnTo>
                  <a:pt x="1546" y="1084"/>
                </a:lnTo>
                <a:lnTo>
                  <a:pt x="1599" y="1122"/>
                </a:lnTo>
                <a:lnTo>
                  <a:pt x="1657" y="1157"/>
                </a:lnTo>
                <a:lnTo>
                  <a:pt x="1721" y="1189"/>
                </a:lnTo>
                <a:lnTo>
                  <a:pt x="1789" y="1218"/>
                </a:lnTo>
                <a:lnTo>
                  <a:pt x="1861" y="1246"/>
                </a:lnTo>
                <a:lnTo>
                  <a:pt x="1938" y="1270"/>
                </a:lnTo>
                <a:lnTo>
                  <a:pt x="2019" y="1290"/>
                </a:lnTo>
                <a:lnTo>
                  <a:pt x="2102" y="1307"/>
                </a:lnTo>
                <a:lnTo>
                  <a:pt x="2189" y="1321"/>
                </a:lnTo>
                <a:lnTo>
                  <a:pt x="2278" y="1332"/>
                </a:lnTo>
                <a:lnTo>
                  <a:pt x="2371" y="1337"/>
                </a:lnTo>
                <a:lnTo>
                  <a:pt x="2465" y="1339"/>
                </a:lnTo>
                <a:lnTo>
                  <a:pt x="2558" y="1337"/>
                </a:lnTo>
                <a:lnTo>
                  <a:pt x="2651" y="1332"/>
                </a:lnTo>
                <a:lnTo>
                  <a:pt x="2740" y="1321"/>
                </a:lnTo>
                <a:lnTo>
                  <a:pt x="2828" y="1307"/>
                </a:lnTo>
                <a:lnTo>
                  <a:pt x="2910" y="1290"/>
                </a:lnTo>
                <a:lnTo>
                  <a:pt x="2991" y="1270"/>
                </a:lnTo>
                <a:lnTo>
                  <a:pt x="3067" y="1246"/>
                </a:lnTo>
                <a:lnTo>
                  <a:pt x="3140" y="1218"/>
                </a:lnTo>
                <a:lnTo>
                  <a:pt x="3208" y="1189"/>
                </a:lnTo>
                <a:lnTo>
                  <a:pt x="3272" y="1157"/>
                </a:lnTo>
                <a:lnTo>
                  <a:pt x="3331" y="1122"/>
                </a:lnTo>
                <a:lnTo>
                  <a:pt x="3384" y="1084"/>
                </a:lnTo>
                <a:lnTo>
                  <a:pt x="3431" y="1045"/>
                </a:lnTo>
                <a:lnTo>
                  <a:pt x="3473" y="1003"/>
                </a:lnTo>
                <a:lnTo>
                  <a:pt x="3508" y="959"/>
                </a:lnTo>
                <a:lnTo>
                  <a:pt x="3538" y="914"/>
                </a:lnTo>
                <a:lnTo>
                  <a:pt x="3560" y="866"/>
                </a:lnTo>
                <a:lnTo>
                  <a:pt x="3576" y="818"/>
                </a:lnTo>
                <a:close/>
                <a:moveTo>
                  <a:pt x="2465" y="0"/>
                </a:moveTo>
                <a:lnTo>
                  <a:pt x="2465" y="0"/>
                </a:lnTo>
                <a:lnTo>
                  <a:pt x="2556" y="1"/>
                </a:lnTo>
                <a:lnTo>
                  <a:pt x="2647" y="7"/>
                </a:lnTo>
                <a:lnTo>
                  <a:pt x="2734" y="16"/>
                </a:lnTo>
                <a:lnTo>
                  <a:pt x="2819" y="29"/>
                </a:lnTo>
                <a:lnTo>
                  <a:pt x="2900" y="46"/>
                </a:lnTo>
                <a:lnTo>
                  <a:pt x="2980" y="66"/>
                </a:lnTo>
                <a:lnTo>
                  <a:pt x="3055" y="89"/>
                </a:lnTo>
                <a:lnTo>
                  <a:pt x="3127" y="114"/>
                </a:lnTo>
                <a:lnTo>
                  <a:pt x="3194" y="143"/>
                </a:lnTo>
                <a:lnTo>
                  <a:pt x="3257" y="173"/>
                </a:lnTo>
                <a:lnTo>
                  <a:pt x="3315" y="207"/>
                </a:lnTo>
                <a:lnTo>
                  <a:pt x="3368" y="243"/>
                </a:lnTo>
                <a:lnTo>
                  <a:pt x="3417" y="281"/>
                </a:lnTo>
                <a:lnTo>
                  <a:pt x="3460" y="321"/>
                </a:lnTo>
                <a:lnTo>
                  <a:pt x="3497" y="363"/>
                </a:lnTo>
                <a:lnTo>
                  <a:pt x="3528" y="407"/>
                </a:lnTo>
                <a:lnTo>
                  <a:pt x="3552" y="452"/>
                </a:lnTo>
                <a:lnTo>
                  <a:pt x="3570" y="498"/>
                </a:lnTo>
                <a:lnTo>
                  <a:pt x="3581" y="546"/>
                </a:lnTo>
                <a:lnTo>
                  <a:pt x="3584" y="595"/>
                </a:lnTo>
                <a:lnTo>
                  <a:pt x="3581" y="643"/>
                </a:lnTo>
                <a:lnTo>
                  <a:pt x="3570" y="691"/>
                </a:lnTo>
                <a:lnTo>
                  <a:pt x="3552" y="738"/>
                </a:lnTo>
                <a:lnTo>
                  <a:pt x="3528" y="783"/>
                </a:lnTo>
                <a:lnTo>
                  <a:pt x="3497" y="827"/>
                </a:lnTo>
                <a:lnTo>
                  <a:pt x="3460" y="869"/>
                </a:lnTo>
                <a:lnTo>
                  <a:pt x="3417" y="908"/>
                </a:lnTo>
                <a:lnTo>
                  <a:pt x="3368" y="947"/>
                </a:lnTo>
                <a:lnTo>
                  <a:pt x="3315" y="982"/>
                </a:lnTo>
                <a:lnTo>
                  <a:pt x="3257" y="1016"/>
                </a:lnTo>
                <a:lnTo>
                  <a:pt x="3194" y="1047"/>
                </a:lnTo>
                <a:lnTo>
                  <a:pt x="3127" y="1075"/>
                </a:lnTo>
                <a:lnTo>
                  <a:pt x="3055" y="1101"/>
                </a:lnTo>
                <a:lnTo>
                  <a:pt x="2980" y="1124"/>
                </a:lnTo>
                <a:lnTo>
                  <a:pt x="2900" y="1144"/>
                </a:lnTo>
                <a:lnTo>
                  <a:pt x="2819" y="1160"/>
                </a:lnTo>
                <a:lnTo>
                  <a:pt x="2734" y="1173"/>
                </a:lnTo>
                <a:lnTo>
                  <a:pt x="2647" y="1183"/>
                </a:lnTo>
                <a:lnTo>
                  <a:pt x="2556" y="1189"/>
                </a:lnTo>
                <a:lnTo>
                  <a:pt x="2465" y="1191"/>
                </a:lnTo>
                <a:lnTo>
                  <a:pt x="2373" y="1189"/>
                </a:lnTo>
                <a:lnTo>
                  <a:pt x="2283" y="1183"/>
                </a:lnTo>
                <a:lnTo>
                  <a:pt x="2195" y="1173"/>
                </a:lnTo>
                <a:lnTo>
                  <a:pt x="2110" y="1160"/>
                </a:lnTo>
                <a:lnTo>
                  <a:pt x="2029" y="1144"/>
                </a:lnTo>
                <a:lnTo>
                  <a:pt x="1949" y="1124"/>
                </a:lnTo>
                <a:lnTo>
                  <a:pt x="1874" y="1101"/>
                </a:lnTo>
                <a:lnTo>
                  <a:pt x="1803" y="1075"/>
                </a:lnTo>
                <a:lnTo>
                  <a:pt x="1735" y="1047"/>
                </a:lnTo>
                <a:lnTo>
                  <a:pt x="1672" y="1016"/>
                </a:lnTo>
                <a:lnTo>
                  <a:pt x="1614" y="982"/>
                </a:lnTo>
                <a:lnTo>
                  <a:pt x="1561" y="947"/>
                </a:lnTo>
                <a:lnTo>
                  <a:pt x="1512" y="908"/>
                </a:lnTo>
                <a:lnTo>
                  <a:pt x="1469" y="869"/>
                </a:lnTo>
                <a:lnTo>
                  <a:pt x="1432" y="827"/>
                </a:lnTo>
                <a:lnTo>
                  <a:pt x="1401" y="783"/>
                </a:lnTo>
                <a:lnTo>
                  <a:pt x="1377" y="738"/>
                </a:lnTo>
                <a:lnTo>
                  <a:pt x="1359" y="691"/>
                </a:lnTo>
                <a:lnTo>
                  <a:pt x="1348" y="643"/>
                </a:lnTo>
                <a:lnTo>
                  <a:pt x="1345" y="595"/>
                </a:lnTo>
                <a:lnTo>
                  <a:pt x="1348" y="546"/>
                </a:lnTo>
                <a:lnTo>
                  <a:pt x="1359" y="498"/>
                </a:lnTo>
                <a:lnTo>
                  <a:pt x="1377" y="452"/>
                </a:lnTo>
                <a:lnTo>
                  <a:pt x="1401" y="407"/>
                </a:lnTo>
                <a:lnTo>
                  <a:pt x="1432" y="363"/>
                </a:lnTo>
                <a:lnTo>
                  <a:pt x="1469" y="321"/>
                </a:lnTo>
                <a:lnTo>
                  <a:pt x="1512" y="281"/>
                </a:lnTo>
                <a:lnTo>
                  <a:pt x="1561" y="243"/>
                </a:lnTo>
                <a:lnTo>
                  <a:pt x="1614" y="207"/>
                </a:lnTo>
                <a:lnTo>
                  <a:pt x="1672" y="173"/>
                </a:lnTo>
                <a:lnTo>
                  <a:pt x="1735" y="143"/>
                </a:lnTo>
                <a:lnTo>
                  <a:pt x="1803" y="114"/>
                </a:lnTo>
                <a:lnTo>
                  <a:pt x="1874" y="89"/>
                </a:lnTo>
                <a:lnTo>
                  <a:pt x="1949" y="66"/>
                </a:lnTo>
                <a:lnTo>
                  <a:pt x="2029" y="46"/>
                </a:lnTo>
                <a:lnTo>
                  <a:pt x="2110" y="29"/>
                </a:lnTo>
                <a:lnTo>
                  <a:pt x="2195" y="16"/>
                </a:lnTo>
                <a:lnTo>
                  <a:pt x="2283" y="7"/>
                </a:lnTo>
                <a:lnTo>
                  <a:pt x="2373" y="1"/>
                </a:lnTo>
                <a:lnTo>
                  <a:pt x="2465" y="0"/>
                </a:lnTo>
                <a:close/>
              </a:path>
            </a:pathLst>
          </a:custGeom>
          <a:solidFill>
            <a:schemeClr val="accent2"/>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latin typeface="Segoe UI" panose="020B0502040204020203" pitchFamily="34" charset="0"/>
            </a:endParaRPr>
          </a:p>
        </p:txBody>
      </p:sp>
      <p:grpSp>
        <p:nvGrpSpPr>
          <p:cNvPr id="33" name="Graphic 4">
            <a:extLst>
              <a:ext uri="{FF2B5EF4-FFF2-40B4-BE49-F238E27FC236}">
                <a16:creationId xmlns:a16="http://schemas.microsoft.com/office/drawing/2014/main" id="{57403D9A-CC04-DCD8-6BFE-A8779A28D5C1}"/>
              </a:ext>
            </a:extLst>
          </p:cNvPr>
          <p:cNvGrpSpPr/>
          <p:nvPr/>
        </p:nvGrpSpPr>
        <p:grpSpPr>
          <a:xfrm>
            <a:off x="7988091" y="3992443"/>
            <a:ext cx="404398" cy="404398"/>
            <a:chOff x="7518529" y="3992443"/>
            <a:chExt cx="404398" cy="404398"/>
          </a:xfrm>
        </p:grpSpPr>
        <p:sp>
          <p:nvSpPr>
            <p:cNvPr id="36" name="Freeform: Shape 35">
              <a:extLst>
                <a:ext uri="{FF2B5EF4-FFF2-40B4-BE49-F238E27FC236}">
                  <a16:creationId xmlns:a16="http://schemas.microsoft.com/office/drawing/2014/main" id="{446CAC25-933E-39F7-B53B-B0F1C25C895D}"/>
                </a:ext>
              </a:extLst>
            </p:cNvPr>
            <p:cNvSpPr/>
            <p:nvPr/>
          </p:nvSpPr>
          <p:spPr>
            <a:xfrm>
              <a:off x="7518529" y="3992443"/>
              <a:ext cx="404398" cy="404398"/>
            </a:xfrm>
            <a:custGeom>
              <a:avLst/>
              <a:gdLst>
                <a:gd name="connsiteX0" fmla="*/ 404399 w 404398"/>
                <a:gd name="connsiteY0" fmla="*/ 202199 h 404398"/>
                <a:gd name="connsiteX1" fmla="*/ 202200 w 404398"/>
                <a:gd name="connsiteY1" fmla="*/ 404399 h 404398"/>
                <a:gd name="connsiteX2" fmla="*/ 0 w 404398"/>
                <a:gd name="connsiteY2" fmla="*/ 202199 h 404398"/>
                <a:gd name="connsiteX3" fmla="*/ 202200 w 404398"/>
                <a:gd name="connsiteY3" fmla="*/ 0 h 404398"/>
                <a:gd name="connsiteX4" fmla="*/ 404399 w 404398"/>
                <a:gd name="connsiteY4" fmla="*/ 202199 h 404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398" h="404398">
                  <a:moveTo>
                    <a:pt x="404399" y="202199"/>
                  </a:moveTo>
                  <a:cubicBezTo>
                    <a:pt x="404399" y="313871"/>
                    <a:pt x="313871" y="404399"/>
                    <a:pt x="202200" y="404399"/>
                  </a:cubicBezTo>
                  <a:cubicBezTo>
                    <a:pt x="90528" y="404399"/>
                    <a:pt x="0" y="313871"/>
                    <a:pt x="0" y="202199"/>
                  </a:cubicBezTo>
                  <a:cubicBezTo>
                    <a:pt x="0" y="90528"/>
                    <a:pt x="90528" y="0"/>
                    <a:pt x="202200" y="0"/>
                  </a:cubicBezTo>
                  <a:cubicBezTo>
                    <a:pt x="313871" y="0"/>
                    <a:pt x="404399" y="90528"/>
                    <a:pt x="404399" y="202199"/>
                  </a:cubicBezTo>
                  <a:close/>
                </a:path>
              </a:pathLst>
            </a:custGeom>
            <a:gradFill>
              <a:gsLst>
                <a:gs pos="0">
                  <a:srgbClr val="FFFFFF"/>
                </a:gs>
                <a:gs pos="23590">
                  <a:srgbClr val="F3F3F3"/>
                </a:gs>
                <a:gs pos="58450">
                  <a:srgbClr val="E9E9E9"/>
                </a:gs>
                <a:gs pos="100000">
                  <a:srgbClr val="E6E6E6"/>
                </a:gs>
              </a:gsLst>
              <a:lin ang="5400000" scaled="1"/>
            </a:gradFill>
            <a:ln w="2294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7ED547B-FFA9-3769-3981-C9097D885577}"/>
                </a:ext>
              </a:extLst>
            </p:cNvPr>
            <p:cNvSpPr/>
            <p:nvPr/>
          </p:nvSpPr>
          <p:spPr>
            <a:xfrm>
              <a:off x="7584399" y="4058313"/>
              <a:ext cx="272658" cy="272659"/>
            </a:xfrm>
            <a:custGeom>
              <a:avLst/>
              <a:gdLst>
                <a:gd name="connsiteX0" fmla="*/ 272659 w 272658"/>
                <a:gd name="connsiteY0" fmla="*/ 136330 h 272659"/>
                <a:gd name="connsiteX1" fmla="*/ 136329 w 272658"/>
                <a:gd name="connsiteY1" fmla="*/ 272660 h 272659"/>
                <a:gd name="connsiteX2" fmla="*/ 0 w 272658"/>
                <a:gd name="connsiteY2" fmla="*/ 136330 h 272659"/>
                <a:gd name="connsiteX3" fmla="*/ 136329 w 272658"/>
                <a:gd name="connsiteY3" fmla="*/ 0 h 272659"/>
                <a:gd name="connsiteX4" fmla="*/ 272659 w 272658"/>
                <a:gd name="connsiteY4" fmla="*/ 136330 h 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658" h="272659">
                  <a:moveTo>
                    <a:pt x="272659" y="136330"/>
                  </a:moveTo>
                  <a:cubicBezTo>
                    <a:pt x="272659" y="211609"/>
                    <a:pt x="211609" y="272660"/>
                    <a:pt x="136329" y="272660"/>
                  </a:cubicBezTo>
                  <a:cubicBezTo>
                    <a:pt x="61049" y="272660"/>
                    <a:pt x="0" y="211609"/>
                    <a:pt x="0" y="136330"/>
                  </a:cubicBezTo>
                  <a:cubicBezTo>
                    <a:pt x="0" y="61050"/>
                    <a:pt x="61049" y="0"/>
                    <a:pt x="136329" y="0"/>
                  </a:cubicBezTo>
                  <a:cubicBezTo>
                    <a:pt x="211609" y="230"/>
                    <a:pt x="272659" y="61050"/>
                    <a:pt x="272659" y="136330"/>
                  </a:cubicBezTo>
                  <a:close/>
                </a:path>
              </a:pathLst>
            </a:custGeom>
            <a:solidFill>
              <a:schemeClr val="accent3"/>
            </a:solidFill>
            <a:ln w="22940" cap="flat">
              <a:noFill/>
              <a:prstDash val="solid"/>
              <a:miter/>
            </a:ln>
          </p:spPr>
          <p:txBody>
            <a:bodyPr rtlCol="0" anchor="ctr"/>
            <a:lstStyle/>
            <a:p>
              <a:endParaRPr lang="en-US"/>
            </a:p>
          </p:txBody>
        </p:sp>
      </p:grpSp>
      <p:grpSp>
        <p:nvGrpSpPr>
          <p:cNvPr id="73" name="Graphic 4">
            <a:extLst>
              <a:ext uri="{FF2B5EF4-FFF2-40B4-BE49-F238E27FC236}">
                <a16:creationId xmlns:a16="http://schemas.microsoft.com/office/drawing/2014/main" id="{2053B45D-DF30-E997-82EC-5FC98187FE7E}"/>
              </a:ext>
            </a:extLst>
          </p:cNvPr>
          <p:cNvGrpSpPr/>
          <p:nvPr/>
        </p:nvGrpSpPr>
        <p:grpSpPr>
          <a:xfrm>
            <a:off x="7465035" y="1850873"/>
            <a:ext cx="1450510" cy="2065142"/>
            <a:chOff x="6995473" y="1850873"/>
            <a:chExt cx="1450510" cy="2065142"/>
          </a:xfrm>
        </p:grpSpPr>
        <p:sp>
          <p:nvSpPr>
            <p:cNvPr id="74" name="Freeform: Shape 73">
              <a:extLst>
                <a:ext uri="{FF2B5EF4-FFF2-40B4-BE49-F238E27FC236}">
                  <a16:creationId xmlns:a16="http://schemas.microsoft.com/office/drawing/2014/main" id="{AB932A33-71C9-7439-BE8E-36DF26BD66F9}"/>
                </a:ext>
              </a:extLst>
            </p:cNvPr>
            <p:cNvSpPr/>
            <p:nvPr/>
          </p:nvSpPr>
          <p:spPr>
            <a:xfrm>
              <a:off x="6995473" y="1850873"/>
              <a:ext cx="1450510" cy="1450511"/>
            </a:xfrm>
            <a:custGeom>
              <a:avLst/>
              <a:gdLst>
                <a:gd name="connsiteX0" fmla="*/ 1450510 w 1450510"/>
                <a:gd name="connsiteY0" fmla="*/ 725256 h 1450511"/>
                <a:gd name="connsiteX1" fmla="*/ 725255 w 1450510"/>
                <a:gd name="connsiteY1" fmla="*/ 1450511 h 1450511"/>
                <a:gd name="connsiteX2" fmla="*/ 0 w 1450510"/>
                <a:gd name="connsiteY2" fmla="*/ 725256 h 1450511"/>
                <a:gd name="connsiteX3" fmla="*/ 725255 w 1450510"/>
                <a:gd name="connsiteY3" fmla="*/ 0 h 1450511"/>
                <a:gd name="connsiteX4" fmla="*/ 1450510 w 1450510"/>
                <a:gd name="connsiteY4" fmla="*/ 725256 h 1450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510" h="1450511">
                  <a:moveTo>
                    <a:pt x="1450510" y="725256"/>
                  </a:moveTo>
                  <a:cubicBezTo>
                    <a:pt x="1450510" y="1125803"/>
                    <a:pt x="1125803" y="1450511"/>
                    <a:pt x="725255" y="1450511"/>
                  </a:cubicBezTo>
                  <a:cubicBezTo>
                    <a:pt x="324707" y="1450511"/>
                    <a:pt x="0" y="1125803"/>
                    <a:pt x="0" y="725256"/>
                  </a:cubicBezTo>
                  <a:cubicBezTo>
                    <a:pt x="0" y="324708"/>
                    <a:pt x="324707" y="0"/>
                    <a:pt x="725255" y="0"/>
                  </a:cubicBezTo>
                  <a:cubicBezTo>
                    <a:pt x="1125803" y="0"/>
                    <a:pt x="1450510" y="324708"/>
                    <a:pt x="1450510" y="725256"/>
                  </a:cubicBezTo>
                  <a:close/>
                </a:path>
              </a:pathLst>
            </a:custGeom>
            <a:solidFill>
              <a:srgbClr val="FFFFFF"/>
            </a:solidFill>
            <a:ln w="2294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5FB0E13C-CDA7-31A0-414E-C1D468FBF690}"/>
                </a:ext>
              </a:extLst>
            </p:cNvPr>
            <p:cNvSpPr/>
            <p:nvPr/>
          </p:nvSpPr>
          <p:spPr>
            <a:xfrm>
              <a:off x="7005838" y="1871440"/>
              <a:ext cx="1429818" cy="2044575"/>
            </a:xfrm>
            <a:custGeom>
              <a:avLst/>
              <a:gdLst>
                <a:gd name="connsiteX0" fmla="*/ 1429819 w 1429818"/>
                <a:gd name="connsiteY0" fmla="*/ 715017 h 2044575"/>
                <a:gd name="connsiteX1" fmla="*/ 692858 w 1429818"/>
                <a:gd name="connsiteY1" fmla="*/ 319 h 2044575"/>
                <a:gd name="connsiteX2" fmla="*/ 1341 w 1429818"/>
                <a:gd name="connsiteY2" fmla="*/ 670492 h 2044575"/>
                <a:gd name="connsiteX3" fmla="*/ 309575 w 1429818"/>
                <a:gd name="connsiteY3" fmla="*/ 1303714 h 2044575"/>
                <a:gd name="connsiteX4" fmla="*/ 703875 w 1429818"/>
                <a:gd name="connsiteY4" fmla="*/ 1962181 h 2044575"/>
                <a:gd name="connsiteX5" fmla="*/ 714891 w 1429818"/>
                <a:gd name="connsiteY5" fmla="*/ 2044576 h 2044575"/>
                <a:gd name="connsiteX6" fmla="*/ 728433 w 1429818"/>
                <a:gd name="connsiteY6" fmla="*/ 1944509 h 2044575"/>
                <a:gd name="connsiteX7" fmla="*/ 1128700 w 1429818"/>
                <a:gd name="connsiteY7" fmla="*/ 1297976 h 2044575"/>
                <a:gd name="connsiteX8" fmla="*/ 1429819 w 1429818"/>
                <a:gd name="connsiteY8" fmla="*/ 715017 h 204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818" h="2044575">
                  <a:moveTo>
                    <a:pt x="1429819" y="715017"/>
                  </a:moveTo>
                  <a:cubicBezTo>
                    <a:pt x="1429819" y="312913"/>
                    <a:pt x="1097716" y="-11616"/>
                    <a:pt x="692858" y="319"/>
                  </a:cubicBezTo>
                  <a:cubicBezTo>
                    <a:pt x="326328" y="11335"/>
                    <a:pt x="23374" y="304421"/>
                    <a:pt x="1341" y="670492"/>
                  </a:cubicBezTo>
                  <a:cubicBezTo>
                    <a:pt x="-14496" y="933053"/>
                    <a:pt x="111277" y="1167154"/>
                    <a:pt x="309575" y="1303714"/>
                  </a:cubicBezTo>
                  <a:cubicBezTo>
                    <a:pt x="529216" y="1455191"/>
                    <a:pt x="668300" y="1697784"/>
                    <a:pt x="703875" y="1962181"/>
                  </a:cubicBezTo>
                  <a:lnTo>
                    <a:pt x="714891" y="2044576"/>
                  </a:lnTo>
                  <a:lnTo>
                    <a:pt x="728433" y="1944509"/>
                  </a:lnTo>
                  <a:cubicBezTo>
                    <a:pt x="763777" y="1681719"/>
                    <a:pt x="912730" y="1451519"/>
                    <a:pt x="1128700" y="1297976"/>
                  </a:cubicBezTo>
                  <a:cubicBezTo>
                    <a:pt x="1310931" y="1168302"/>
                    <a:pt x="1429819" y="955545"/>
                    <a:pt x="1429819" y="715017"/>
                  </a:cubicBezTo>
                  <a:close/>
                </a:path>
              </a:pathLst>
            </a:custGeom>
            <a:solidFill>
              <a:schemeClr val="accent3"/>
            </a:solidFill>
            <a:ln w="22940"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CD7968FB-5D70-9C6B-7925-D7B1ABA03D28}"/>
                </a:ext>
              </a:extLst>
            </p:cNvPr>
            <p:cNvSpPr/>
            <p:nvPr/>
          </p:nvSpPr>
          <p:spPr>
            <a:xfrm>
              <a:off x="7171049" y="2036777"/>
              <a:ext cx="1099358" cy="1099358"/>
            </a:xfrm>
            <a:custGeom>
              <a:avLst/>
              <a:gdLst>
                <a:gd name="connsiteX0" fmla="*/ 1099359 w 1099358"/>
                <a:gd name="connsiteY0" fmla="*/ 549680 h 1099358"/>
                <a:gd name="connsiteX1" fmla="*/ 549679 w 1099358"/>
                <a:gd name="connsiteY1" fmla="*/ 1099359 h 1099358"/>
                <a:gd name="connsiteX2" fmla="*/ -1 w 1099358"/>
                <a:gd name="connsiteY2" fmla="*/ 549680 h 1099358"/>
                <a:gd name="connsiteX3" fmla="*/ 549679 w 1099358"/>
                <a:gd name="connsiteY3" fmla="*/ 0 h 1099358"/>
                <a:gd name="connsiteX4" fmla="*/ 1099359 w 1099358"/>
                <a:gd name="connsiteY4" fmla="*/ 549680 h 109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358" h="1099358">
                  <a:moveTo>
                    <a:pt x="1099359" y="549680"/>
                  </a:moveTo>
                  <a:cubicBezTo>
                    <a:pt x="1099359" y="853259"/>
                    <a:pt x="853259" y="1099359"/>
                    <a:pt x="549679" y="1099359"/>
                  </a:cubicBezTo>
                  <a:cubicBezTo>
                    <a:pt x="246099" y="1099359"/>
                    <a:pt x="-1" y="853259"/>
                    <a:pt x="-1" y="549680"/>
                  </a:cubicBezTo>
                  <a:cubicBezTo>
                    <a:pt x="-1" y="246100"/>
                    <a:pt x="246099" y="0"/>
                    <a:pt x="549679" y="0"/>
                  </a:cubicBezTo>
                  <a:cubicBezTo>
                    <a:pt x="853259" y="0"/>
                    <a:pt x="1099359" y="246100"/>
                    <a:pt x="1099359" y="549680"/>
                  </a:cubicBezTo>
                  <a:close/>
                </a:path>
              </a:pathLst>
            </a:custGeom>
            <a:gradFill>
              <a:gsLst>
                <a:gs pos="0">
                  <a:srgbClr val="FFFFFF"/>
                </a:gs>
                <a:gs pos="23590">
                  <a:srgbClr val="F3F3F3"/>
                </a:gs>
                <a:gs pos="58450">
                  <a:srgbClr val="E9E9E9"/>
                </a:gs>
                <a:gs pos="100000">
                  <a:srgbClr val="E6E6E6"/>
                </a:gs>
              </a:gsLst>
              <a:lin ang="5400000" scaled="1"/>
            </a:gradFill>
            <a:ln w="22940" cap="flat">
              <a:noFill/>
              <a:prstDash val="solid"/>
              <a:miter/>
            </a:ln>
          </p:spPr>
          <p:txBody>
            <a:bodyPr rtlCol="0" anchor="ctr"/>
            <a:lstStyle/>
            <a:p>
              <a:endParaRPr lang="en-US"/>
            </a:p>
          </p:txBody>
        </p:sp>
      </p:grpSp>
      <p:grpSp>
        <p:nvGrpSpPr>
          <p:cNvPr id="38" name="Graphic 4">
            <a:extLst>
              <a:ext uri="{FF2B5EF4-FFF2-40B4-BE49-F238E27FC236}">
                <a16:creationId xmlns:a16="http://schemas.microsoft.com/office/drawing/2014/main" id="{7E840799-B3AC-91ED-214D-DDBBA37391D8}"/>
              </a:ext>
            </a:extLst>
          </p:cNvPr>
          <p:cNvGrpSpPr/>
          <p:nvPr/>
        </p:nvGrpSpPr>
        <p:grpSpPr>
          <a:xfrm>
            <a:off x="10082379" y="3992443"/>
            <a:ext cx="404398" cy="404398"/>
            <a:chOff x="9153337" y="3992443"/>
            <a:chExt cx="404398" cy="404398"/>
          </a:xfrm>
        </p:grpSpPr>
        <p:sp>
          <p:nvSpPr>
            <p:cNvPr id="41" name="Freeform: Shape 40">
              <a:extLst>
                <a:ext uri="{FF2B5EF4-FFF2-40B4-BE49-F238E27FC236}">
                  <a16:creationId xmlns:a16="http://schemas.microsoft.com/office/drawing/2014/main" id="{17795B6B-A85C-66E6-F5C4-C70A780973F0}"/>
                </a:ext>
              </a:extLst>
            </p:cNvPr>
            <p:cNvSpPr/>
            <p:nvPr/>
          </p:nvSpPr>
          <p:spPr>
            <a:xfrm>
              <a:off x="9153337" y="3992443"/>
              <a:ext cx="404398" cy="404398"/>
            </a:xfrm>
            <a:custGeom>
              <a:avLst/>
              <a:gdLst>
                <a:gd name="connsiteX0" fmla="*/ 404399 w 404398"/>
                <a:gd name="connsiteY0" fmla="*/ 202199 h 404398"/>
                <a:gd name="connsiteX1" fmla="*/ 202199 w 404398"/>
                <a:gd name="connsiteY1" fmla="*/ 404399 h 404398"/>
                <a:gd name="connsiteX2" fmla="*/ 0 w 404398"/>
                <a:gd name="connsiteY2" fmla="*/ 202199 h 404398"/>
                <a:gd name="connsiteX3" fmla="*/ 202199 w 404398"/>
                <a:gd name="connsiteY3" fmla="*/ 0 h 404398"/>
                <a:gd name="connsiteX4" fmla="*/ 404399 w 404398"/>
                <a:gd name="connsiteY4" fmla="*/ 202199 h 404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398" h="404398">
                  <a:moveTo>
                    <a:pt x="404399" y="202199"/>
                  </a:moveTo>
                  <a:cubicBezTo>
                    <a:pt x="404399" y="313871"/>
                    <a:pt x="313871" y="404399"/>
                    <a:pt x="202199" y="404399"/>
                  </a:cubicBezTo>
                  <a:cubicBezTo>
                    <a:pt x="90528" y="404399"/>
                    <a:pt x="0" y="313871"/>
                    <a:pt x="0" y="202199"/>
                  </a:cubicBezTo>
                  <a:cubicBezTo>
                    <a:pt x="0" y="90528"/>
                    <a:pt x="90528" y="0"/>
                    <a:pt x="202199" y="0"/>
                  </a:cubicBezTo>
                  <a:cubicBezTo>
                    <a:pt x="313871" y="0"/>
                    <a:pt x="404399" y="90528"/>
                    <a:pt x="404399" y="202199"/>
                  </a:cubicBezTo>
                  <a:close/>
                </a:path>
              </a:pathLst>
            </a:custGeom>
            <a:gradFill>
              <a:gsLst>
                <a:gs pos="0">
                  <a:srgbClr val="FFFFFF"/>
                </a:gs>
                <a:gs pos="23590">
                  <a:srgbClr val="F3F3F3"/>
                </a:gs>
                <a:gs pos="58450">
                  <a:srgbClr val="E9E9E9"/>
                </a:gs>
                <a:gs pos="100000">
                  <a:srgbClr val="E6E6E6"/>
                </a:gs>
              </a:gsLst>
              <a:lin ang="5400000" scaled="1"/>
            </a:gradFill>
            <a:ln w="2294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70C7221-DDB3-5BD3-629C-AF95E93AFAC5}"/>
                </a:ext>
              </a:extLst>
            </p:cNvPr>
            <p:cNvSpPr/>
            <p:nvPr/>
          </p:nvSpPr>
          <p:spPr>
            <a:xfrm>
              <a:off x="9219207" y="4058313"/>
              <a:ext cx="272659" cy="272659"/>
            </a:xfrm>
            <a:custGeom>
              <a:avLst/>
              <a:gdLst>
                <a:gd name="connsiteX0" fmla="*/ 272659 w 272659"/>
                <a:gd name="connsiteY0" fmla="*/ 136330 h 272659"/>
                <a:gd name="connsiteX1" fmla="*/ 136330 w 272659"/>
                <a:gd name="connsiteY1" fmla="*/ 272660 h 272659"/>
                <a:gd name="connsiteX2" fmla="*/ 0 w 272659"/>
                <a:gd name="connsiteY2" fmla="*/ 136330 h 272659"/>
                <a:gd name="connsiteX3" fmla="*/ 136330 w 272659"/>
                <a:gd name="connsiteY3" fmla="*/ 0 h 272659"/>
                <a:gd name="connsiteX4" fmla="*/ 272659 w 272659"/>
                <a:gd name="connsiteY4" fmla="*/ 136330 h 27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659" h="272659">
                  <a:moveTo>
                    <a:pt x="272659" y="136330"/>
                  </a:moveTo>
                  <a:cubicBezTo>
                    <a:pt x="272659" y="211609"/>
                    <a:pt x="211609" y="272660"/>
                    <a:pt x="136330" y="272660"/>
                  </a:cubicBezTo>
                  <a:cubicBezTo>
                    <a:pt x="61050" y="272660"/>
                    <a:pt x="0" y="211609"/>
                    <a:pt x="0" y="136330"/>
                  </a:cubicBezTo>
                  <a:cubicBezTo>
                    <a:pt x="0" y="61050"/>
                    <a:pt x="61050" y="0"/>
                    <a:pt x="136330" y="0"/>
                  </a:cubicBezTo>
                  <a:cubicBezTo>
                    <a:pt x="211609" y="230"/>
                    <a:pt x="272659" y="61050"/>
                    <a:pt x="272659" y="136330"/>
                  </a:cubicBezTo>
                  <a:close/>
                </a:path>
              </a:pathLst>
            </a:custGeom>
            <a:solidFill>
              <a:schemeClr val="accent4"/>
            </a:solidFill>
            <a:ln w="22940" cap="flat">
              <a:noFill/>
              <a:prstDash val="solid"/>
              <a:miter/>
            </a:ln>
          </p:spPr>
          <p:txBody>
            <a:bodyPr rtlCol="0" anchor="ctr"/>
            <a:lstStyle/>
            <a:p>
              <a:endParaRPr lang="en-US"/>
            </a:p>
          </p:txBody>
        </p:sp>
      </p:grpSp>
      <p:grpSp>
        <p:nvGrpSpPr>
          <p:cNvPr id="83" name="Graphic 4">
            <a:extLst>
              <a:ext uri="{FF2B5EF4-FFF2-40B4-BE49-F238E27FC236}">
                <a16:creationId xmlns:a16="http://schemas.microsoft.com/office/drawing/2014/main" id="{7A542334-ECEC-5AF1-7327-7B4EBCABFC04}"/>
              </a:ext>
            </a:extLst>
          </p:cNvPr>
          <p:cNvGrpSpPr/>
          <p:nvPr/>
        </p:nvGrpSpPr>
        <p:grpSpPr>
          <a:xfrm>
            <a:off x="9559323" y="1850873"/>
            <a:ext cx="1450510" cy="2065142"/>
            <a:chOff x="8630281" y="1850873"/>
            <a:chExt cx="1450510" cy="2065142"/>
          </a:xfrm>
        </p:grpSpPr>
        <p:sp>
          <p:nvSpPr>
            <p:cNvPr id="84" name="Freeform: Shape 83">
              <a:extLst>
                <a:ext uri="{FF2B5EF4-FFF2-40B4-BE49-F238E27FC236}">
                  <a16:creationId xmlns:a16="http://schemas.microsoft.com/office/drawing/2014/main" id="{02B38E59-24E7-9DA4-ABF2-D5404EBA4FC4}"/>
                </a:ext>
              </a:extLst>
            </p:cNvPr>
            <p:cNvSpPr/>
            <p:nvPr/>
          </p:nvSpPr>
          <p:spPr>
            <a:xfrm>
              <a:off x="8630281" y="1850873"/>
              <a:ext cx="1450510" cy="1450511"/>
            </a:xfrm>
            <a:custGeom>
              <a:avLst/>
              <a:gdLst>
                <a:gd name="connsiteX0" fmla="*/ 1450511 w 1450510"/>
                <a:gd name="connsiteY0" fmla="*/ 725256 h 1450511"/>
                <a:gd name="connsiteX1" fmla="*/ 725255 w 1450510"/>
                <a:gd name="connsiteY1" fmla="*/ 1450511 h 1450511"/>
                <a:gd name="connsiteX2" fmla="*/ 0 w 1450510"/>
                <a:gd name="connsiteY2" fmla="*/ 725256 h 1450511"/>
                <a:gd name="connsiteX3" fmla="*/ 725255 w 1450510"/>
                <a:gd name="connsiteY3" fmla="*/ 0 h 1450511"/>
                <a:gd name="connsiteX4" fmla="*/ 1450511 w 1450510"/>
                <a:gd name="connsiteY4" fmla="*/ 725256 h 1450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510" h="1450511">
                  <a:moveTo>
                    <a:pt x="1450511" y="725256"/>
                  </a:moveTo>
                  <a:cubicBezTo>
                    <a:pt x="1450511" y="1125803"/>
                    <a:pt x="1125803" y="1450511"/>
                    <a:pt x="725255" y="1450511"/>
                  </a:cubicBezTo>
                  <a:cubicBezTo>
                    <a:pt x="324708" y="1450511"/>
                    <a:pt x="0" y="1125803"/>
                    <a:pt x="0" y="725256"/>
                  </a:cubicBezTo>
                  <a:cubicBezTo>
                    <a:pt x="0" y="324708"/>
                    <a:pt x="324708" y="0"/>
                    <a:pt x="725255" y="0"/>
                  </a:cubicBezTo>
                  <a:cubicBezTo>
                    <a:pt x="1125803" y="0"/>
                    <a:pt x="1450511" y="324708"/>
                    <a:pt x="1450511" y="725256"/>
                  </a:cubicBezTo>
                  <a:close/>
                </a:path>
              </a:pathLst>
            </a:custGeom>
            <a:solidFill>
              <a:srgbClr val="FFFFFF"/>
            </a:solidFill>
            <a:ln w="2294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FF85E067-CF3D-B9EA-7AF7-7331F8BCA9B5}"/>
                </a:ext>
              </a:extLst>
            </p:cNvPr>
            <p:cNvSpPr/>
            <p:nvPr/>
          </p:nvSpPr>
          <p:spPr>
            <a:xfrm>
              <a:off x="8640646" y="1871440"/>
              <a:ext cx="1429817" cy="2044575"/>
            </a:xfrm>
            <a:custGeom>
              <a:avLst/>
              <a:gdLst>
                <a:gd name="connsiteX0" fmla="*/ 1429818 w 1429817"/>
                <a:gd name="connsiteY0" fmla="*/ 715017 h 2044575"/>
                <a:gd name="connsiteX1" fmla="*/ 692858 w 1429817"/>
                <a:gd name="connsiteY1" fmla="*/ 319 h 2044575"/>
                <a:gd name="connsiteX2" fmla="*/ 1341 w 1429817"/>
                <a:gd name="connsiteY2" fmla="*/ 670492 h 2044575"/>
                <a:gd name="connsiteX3" fmla="*/ 309574 w 1429817"/>
                <a:gd name="connsiteY3" fmla="*/ 1303714 h 2044575"/>
                <a:gd name="connsiteX4" fmla="*/ 703874 w 1429817"/>
                <a:gd name="connsiteY4" fmla="*/ 1962181 h 2044575"/>
                <a:gd name="connsiteX5" fmla="*/ 714891 w 1429817"/>
                <a:gd name="connsiteY5" fmla="*/ 2044576 h 2044575"/>
                <a:gd name="connsiteX6" fmla="*/ 728432 w 1429817"/>
                <a:gd name="connsiteY6" fmla="*/ 1944509 h 2044575"/>
                <a:gd name="connsiteX7" fmla="*/ 1128699 w 1429817"/>
                <a:gd name="connsiteY7" fmla="*/ 1297976 h 2044575"/>
                <a:gd name="connsiteX8" fmla="*/ 1429818 w 1429817"/>
                <a:gd name="connsiteY8" fmla="*/ 715017 h 204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817" h="2044575">
                  <a:moveTo>
                    <a:pt x="1429818" y="715017"/>
                  </a:moveTo>
                  <a:cubicBezTo>
                    <a:pt x="1429818" y="312913"/>
                    <a:pt x="1097715" y="-11616"/>
                    <a:pt x="692858" y="319"/>
                  </a:cubicBezTo>
                  <a:cubicBezTo>
                    <a:pt x="326328" y="11335"/>
                    <a:pt x="23373" y="304421"/>
                    <a:pt x="1341" y="670492"/>
                  </a:cubicBezTo>
                  <a:cubicBezTo>
                    <a:pt x="-14496" y="933053"/>
                    <a:pt x="111277" y="1167154"/>
                    <a:pt x="309574" y="1303714"/>
                  </a:cubicBezTo>
                  <a:cubicBezTo>
                    <a:pt x="529216" y="1455191"/>
                    <a:pt x="668300" y="1697784"/>
                    <a:pt x="703874" y="1962181"/>
                  </a:cubicBezTo>
                  <a:lnTo>
                    <a:pt x="714891" y="2044576"/>
                  </a:lnTo>
                  <a:lnTo>
                    <a:pt x="728432" y="1944509"/>
                  </a:lnTo>
                  <a:cubicBezTo>
                    <a:pt x="763777" y="1681719"/>
                    <a:pt x="912729" y="1451519"/>
                    <a:pt x="1128699" y="1297976"/>
                  </a:cubicBezTo>
                  <a:cubicBezTo>
                    <a:pt x="1310931" y="1168302"/>
                    <a:pt x="1429818" y="955545"/>
                    <a:pt x="1429818" y="715017"/>
                  </a:cubicBezTo>
                  <a:close/>
                </a:path>
              </a:pathLst>
            </a:custGeom>
            <a:solidFill>
              <a:schemeClr val="accent4"/>
            </a:solidFill>
            <a:ln w="22940"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DC5BC5F5-F135-2504-5C8E-A2372AED1D21}"/>
                </a:ext>
              </a:extLst>
            </p:cNvPr>
            <p:cNvSpPr/>
            <p:nvPr/>
          </p:nvSpPr>
          <p:spPr>
            <a:xfrm>
              <a:off x="8805857" y="2036777"/>
              <a:ext cx="1099358" cy="1099358"/>
            </a:xfrm>
            <a:custGeom>
              <a:avLst/>
              <a:gdLst>
                <a:gd name="connsiteX0" fmla="*/ 1099359 w 1099358"/>
                <a:gd name="connsiteY0" fmla="*/ 549680 h 1099358"/>
                <a:gd name="connsiteX1" fmla="*/ 549679 w 1099358"/>
                <a:gd name="connsiteY1" fmla="*/ 1099359 h 1099358"/>
                <a:gd name="connsiteX2" fmla="*/ 0 w 1099358"/>
                <a:gd name="connsiteY2" fmla="*/ 549680 h 1099358"/>
                <a:gd name="connsiteX3" fmla="*/ 549679 w 1099358"/>
                <a:gd name="connsiteY3" fmla="*/ 0 h 1099358"/>
                <a:gd name="connsiteX4" fmla="*/ 1099359 w 1099358"/>
                <a:gd name="connsiteY4" fmla="*/ 549680 h 109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358" h="1099358">
                  <a:moveTo>
                    <a:pt x="1099359" y="549680"/>
                  </a:moveTo>
                  <a:cubicBezTo>
                    <a:pt x="1099359" y="853259"/>
                    <a:pt x="853259" y="1099359"/>
                    <a:pt x="549679" y="1099359"/>
                  </a:cubicBezTo>
                  <a:cubicBezTo>
                    <a:pt x="246099" y="1099359"/>
                    <a:pt x="0" y="853259"/>
                    <a:pt x="0" y="549680"/>
                  </a:cubicBezTo>
                  <a:cubicBezTo>
                    <a:pt x="0" y="246100"/>
                    <a:pt x="246099" y="0"/>
                    <a:pt x="549679" y="0"/>
                  </a:cubicBezTo>
                  <a:cubicBezTo>
                    <a:pt x="853259" y="0"/>
                    <a:pt x="1099359" y="246100"/>
                    <a:pt x="1099359" y="549680"/>
                  </a:cubicBezTo>
                  <a:close/>
                </a:path>
              </a:pathLst>
            </a:custGeom>
            <a:gradFill>
              <a:gsLst>
                <a:gs pos="0">
                  <a:srgbClr val="FFFFFF"/>
                </a:gs>
                <a:gs pos="23590">
                  <a:srgbClr val="F3F3F3"/>
                </a:gs>
                <a:gs pos="58450">
                  <a:srgbClr val="E9E9E9"/>
                </a:gs>
                <a:gs pos="100000">
                  <a:srgbClr val="E6E6E6"/>
                </a:gs>
              </a:gsLst>
              <a:lin ang="5400000" scaled="1"/>
            </a:gradFill>
            <a:ln w="22940" cap="flat">
              <a:noFill/>
              <a:prstDash val="solid"/>
              <a:miter/>
            </a:ln>
          </p:spPr>
          <p:txBody>
            <a:bodyPr rtlCol="0" anchor="ctr"/>
            <a:lstStyle/>
            <a:p>
              <a:endParaRPr lang="en-US" dirty="0"/>
            </a:p>
          </p:txBody>
        </p:sp>
      </p:grpSp>
      <p:grpSp>
        <p:nvGrpSpPr>
          <p:cNvPr id="132" name="Group 131">
            <a:extLst>
              <a:ext uri="{FF2B5EF4-FFF2-40B4-BE49-F238E27FC236}">
                <a16:creationId xmlns:a16="http://schemas.microsoft.com/office/drawing/2014/main" id="{97957659-7629-BEDE-90AC-8B9F1F9948A2}"/>
              </a:ext>
            </a:extLst>
          </p:cNvPr>
          <p:cNvGrpSpPr/>
          <p:nvPr/>
        </p:nvGrpSpPr>
        <p:grpSpPr>
          <a:xfrm>
            <a:off x="937626" y="4607075"/>
            <a:ext cx="1917686" cy="1918394"/>
            <a:chOff x="678760" y="4607075"/>
            <a:chExt cx="2432242" cy="1918394"/>
          </a:xfrm>
        </p:grpSpPr>
        <p:sp>
          <p:nvSpPr>
            <p:cNvPr id="130" name="TextBox 129">
              <a:extLst>
                <a:ext uri="{FF2B5EF4-FFF2-40B4-BE49-F238E27FC236}">
                  <a16:creationId xmlns:a16="http://schemas.microsoft.com/office/drawing/2014/main" id="{7CB143E0-9774-AF4E-5144-81108A3CFF4E}"/>
                </a:ext>
              </a:extLst>
            </p:cNvPr>
            <p:cNvSpPr txBox="1"/>
            <p:nvPr/>
          </p:nvSpPr>
          <p:spPr>
            <a:xfrm>
              <a:off x="754047" y="4607075"/>
              <a:ext cx="2281668" cy="369332"/>
            </a:xfrm>
            <a:prstGeom prst="rect">
              <a:avLst/>
            </a:prstGeom>
            <a:noFill/>
          </p:spPr>
          <p:txBody>
            <a:bodyPr wrap="square" rtlCol="0">
              <a:spAutoFit/>
            </a:bodyPr>
            <a:lstStyle/>
            <a:p>
              <a:pPr algn="ctr"/>
              <a:r>
                <a:rPr lang="en-US" b="1" dirty="0">
                  <a:solidFill>
                    <a:schemeClr val="tx2"/>
                  </a:solidFill>
                  <a:latin typeface="Segoe UI" panose="020B0502040204020203" pitchFamily="34" charset="0"/>
                  <a:cs typeface="Segoe UI" panose="020B0502040204020203" pitchFamily="34" charset="0"/>
                </a:rPr>
                <a:t>Staffing Issues</a:t>
              </a:r>
            </a:p>
          </p:txBody>
        </p:sp>
        <p:sp>
          <p:nvSpPr>
            <p:cNvPr id="131" name="TextBox 130">
              <a:extLst>
                <a:ext uri="{FF2B5EF4-FFF2-40B4-BE49-F238E27FC236}">
                  <a16:creationId xmlns:a16="http://schemas.microsoft.com/office/drawing/2014/main" id="{CDBA10B6-E6B9-9B09-B796-0CC47DC5B274}"/>
                </a:ext>
              </a:extLst>
            </p:cNvPr>
            <p:cNvSpPr txBox="1"/>
            <p:nvPr/>
          </p:nvSpPr>
          <p:spPr>
            <a:xfrm>
              <a:off x="678760" y="4925031"/>
              <a:ext cx="2432242" cy="1600438"/>
            </a:xfrm>
            <a:prstGeom prst="rect">
              <a:avLst/>
            </a:prstGeom>
            <a:noFill/>
          </p:spPr>
          <p:txBody>
            <a:bodyPr wrap="square" rtlCol="0">
              <a:spAutoFit/>
            </a:bodyPr>
            <a:lstStyle/>
            <a:p>
              <a:pPr algn="ctr"/>
              <a:r>
                <a:rPr lang="en-US" sz="1400" dirty="0">
                  <a:solidFill>
                    <a:schemeClr val="tx1">
                      <a:lumMod val="85000"/>
                      <a:lumOff val="15000"/>
                    </a:schemeClr>
                  </a:solidFill>
                  <a:latin typeface="Segoe UI" panose="020B0502040204020203" pitchFamily="34" charset="0"/>
                  <a:cs typeface="Segoe UI" panose="020B0502040204020203" pitchFamily="34" charset="0"/>
                </a:rPr>
                <a:t>Is your staff depleted? How can you adjust duties? Try to allow for breaks? Focus on core requirements and controls</a:t>
              </a:r>
            </a:p>
          </p:txBody>
        </p:sp>
      </p:grpSp>
      <p:grpSp>
        <p:nvGrpSpPr>
          <p:cNvPr id="133" name="Group 132">
            <a:extLst>
              <a:ext uri="{FF2B5EF4-FFF2-40B4-BE49-F238E27FC236}">
                <a16:creationId xmlns:a16="http://schemas.microsoft.com/office/drawing/2014/main" id="{28D2BA4B-945A-DC2B-07E0-ABC4E6236219}"/>
              </a:ext>
            </a:extLst>
          </p:cNvPr>
          <p:cNvGrpSpPr/>
          <p:nvPr/>
        </p:nvGrpSpPr>
        <p:grpSpPr>
          <a:xfrm>
            <a:off x="3035975" y="4607075"/>
            <a:ext cx="1917686" cy="1272063"/>
            <a:chOff x="678760" y="4607075"/>
            <a:chExt cx="2432242" cy="1272063"/>
          </a:xfrm>
        </p:grpSpPr>
        <p:sp>
          <p:nvSpPr>
            <p:cNvPr id="134" name="TextBox 133">
              <a:extLst>
                <a:ext uri="{FF2B5EF4-FFF2-40B4-BE49-F238E27FC236}">
                  <a16:creationId xmlns:a16="http://schemas.microsoft.com/office/drawing/2014/main" id="{5E9BE87D-7784-6AC3-F0E7-0F1B3E488EE9}"/>
                </a:ext>
              </a:extLst>
            </p:cNvPr>
            <p:cNvSpPr txBox="1"/>
            <p:nvPr/>
          </p:nvSpPr>
          <p:spPr>
            <a:xfrm>
              <a:off x="754047" y="4607075"/>
              <a:ext cx="2281668" cy="369332"/>
            </a:xfrm>
            <a:prstGeom prst="rect">
              <a:avLst/>
            </a:prstGeom>
            <a:noFill/>
          </p:spPr>
          <p:txBody>
            <a:bodyPr wrap="square" rtlCol="0">
              <a:spAutoFit/>
            </a:bodyPr>
            <a:lstStyle/>
            <a:p>
              <a:pPr algn="ctr"/>
              <a:r>
                <a:rPr lang="en-US" b="1" dirty="0">
                  <a:solidFill>
                    <a:schemeClr val="accent1"/>
                  </a:solidFill>
                  <a:latin typeface="Segoe UI" panose="020B0502040204020203" pitchFamily="34" charset="0"/>
                  <a:cs typeface="Segoe UI" panose="020B0502040204020203" pitchFamily="34" charset="0"/>
                </a:rPr>
                <a:t>Banking Issues</a:t>
              </a:r>
            </a:p>
          </p:txBody>
        </p:sp>
        <p:sp>
          <p:nvSpPr>
            <p:cNvPr id="135" name="TextBox 134">
              <a:extLst>
                <a:ext uri="{FF2B5EF4-FFF2-40B4-BE49-F238E27FC236}">
                  <a16:creationId xmlns:a16="http://schemas.microsoft.com/office/drawing/2014/main" id="{644B90B2-510C-CB4E-96EF-5E1FE14632EA}"/>
                </a:ext>
              </a:extLst>
            </p:cNvPr>
            <p:cNvSpPr txBox="1"/>
            <p:nvPr/>
          </p:nvSpPr>
          <p:spPr>
            <a:xfrm>
              <a:off x="678760" y="4925031"/>
              <a:ext cx="2432242" cy="954107"/>
            </a:xfrm>
            <a:prstGeom prst="rect">
              <a:avLst/>
            </a:prstGeom>
            <a:noFill/>
          </p:spPr>
          <p:txBody>
            <a:bodyPr wrap="square" rtlCol="0">
              <a:spAutoFit/>
            </a:bodyPr>
            <a:lstStyle/>
            <a:p>
              <a:pPr algn="ctr"/>
              <a:r>
                <a:rPr lang="en-US" sz="1400" dirty="0">
                  <a:solidFill>
                    <a:schemeClr val="tx1">
                      <a:lumMod val="85000"/>
                      <a:lumOff val="15000"/>
                    </a:schemeClr>
                  </a:solidFill>
                  <a:latin typeface="Segoe UI" panose="020B0502040204020203" pitchFamily="34" charset="0"/>
                  <a:cs typeface="Segoe UI" panose="020B0502040204020203" pitchFamily="34" charset="0"/>
                </a:rPr>
                <a:t>Can you physically get to the bank for a deposit? If not, are funds secured? </a:t>
              </a:r>
            </a:p>
          </p:txBody>
        </p:sp>
      </p:grpSp>
      <p:grpSp>
        <p:nvGrpSpPr>
          <p:cNvPr id="136" name="Group 135">
            <a:extLst>
              <a:ext uri="{FF2B5EF4-FFF2-40B4-BE49-F238E27FC236}">
                <a16:creationId xmlns:a16="http://schemas.microsoft.com/office/drawing/2014/main" id="{6C47DDF1-F9EF-EC67-1D82-B4E7B4294552}"/>
              </a:ext>
            </a:extLst>
          </p:cNvPr>
          <p:cNvGrpSpPr/>
          <p:nvPr/>
        </p:nvGrpSpPr>
        <p:grpSpPr>
          <a:xfrm>
            <a:off x="5134324" y="4607075"/>
            <a:ext cx="1917686" cy="1765668"/>
            <a:chOff x="678760" y="4607075"/>
            <a:chExt cx="2432242" cy="1765668"/>
          </a:xfrm>
        </p:grpSpPr>
        <p:sp>
          <p:nvSpPr>
            <p:cNvPr id="137" name="TextBox 136">
              <a:extLst>
                <a:ext uri="{FF2B5EF4-FFF2-40B4-BE49-F238E27FC236}">
                  <a16:creationId xmlns:a16="http://schemas.microsoft.com/office/drawing/2014/main" id="{78BE9810-7E6B-E018-8BC8-5C0280C7FD8F}"/>
                </a:ext>
              </a:extLst>
            </p:cNvPr>
            <p:cNvSpPr txBox="1"/>
            <p:nvPr/>
          </p:nvSpPr>
          <p:spPr>
            <a:xfrm>
              <a:off x="754048" y="4607075"/>
              <a:ext cx="2281668" cy="646331"/>
            </a:xfrm>
            <a:prstGeom prst="rect">
              <a:avLst/>
            </a:prstGeom>
            <a:noFill/>
          </p:spPr>
          <p:txBody>
            <a:bodyPr wrap="square" rtlCol="0">
              <a:spAutoFit/>
            </a:bodyPr>
            <a:lstStyle/>
            <a:p>
              <a:pPr algn="ctr"/>
              <a:r>
                <a:rPr lang="en-US" b="1" dirty="0">
                  <a:solidFill>
                    <a:schemeClr val="accent2"/>
                  </a:solidFill>
                  <a:latin typeface="Segoe UI" panose="020B0502040204020203" pitchFamily="34" charset="0"/>
                  <a:cs typeface="Segoe UI" panose="020B0502040204020203" pitchFamily="34" charset="0"/>
                </a:rPr>
                <a:t>Budget Amendments</a:t>
              </a:r>
            </a:p>
          </p:txBody>
        </p:sp>
        <p:sp>
          <p:nvSpPr>
            <p:cNvPr id="138" name="TextBox 137">
              <a:extLst>
                <a:ext uri="{FF2B5EF4-FFF2-40B4-BE49-F238E27FC236}">
                  <a16:creationId xmlns:a16="http://schemas.microsoft.com/office/drawing/2014/main" id="{6F553AA2-5F21-B21B-85B4-D804D486EF17}"/>
                </a:ext>
              </a:extLst>
            </p:cNvPr>
            <p:cNvSpPr txBox="1"/>
            <p:nvPr/>
          </p:nvSpPr>
          <p:spPr>
            <a:xfrm>
              <a:off x="678760" y="5203192"/>
              <a:ext cx="2432242" cy="1169551"/>
            </a:xfrm>
            <a:prstGeom prst="rect">
              <a:avLst/>
            </a:prstGeom>
            <a:noFill/>
          </p:spPr>
          <p:txBody>
            <a:bodyPr wrap="square" rtlCol="0">
              <a:spAutoFit/>
            </a:bodyPr>
            <a:lstStyle/>
            <a:p>
              <a:pPr algn="ctr"/>
              <a:r>
                <a:rPr lang="en-US" sz="1400" dirty="0">
                  <a:solidFill>
                    <a:schemeClr val="tx1">
                      <a:lumMod val="85000"/>
                      <a:lumOff val="15000"/>
                    </a:schemeClr>
                  </a:solidFill>
                  <a:latin typeface="Segoe UI" panose="020B0502040204020203" pitchFamily="34" charset="0"/>
                  <a:cs typeface="Segoe UI" panose="020B0502040204020203" pitchFamily="34" charset="0"/>
                </a:rPr>
                <a:t>Make sure to get budget amendments for new expenditures to the board at their next meeting. </a:t>
              </a:r>
            </a:p>
          </p:txBody>
        </p:sp>
      </p:grpSp>
      <p:grpSp>
        <p:nvGrpSpPr>
          <p:cNvPr id="139" name="Group 138">
            <a:extLst>
              <a:ext uri="{FF2B5EF4-FFF2-40B4-BE49-F238E27FC236}">
                <a16:creationId xmlns:a16="http://schemas.microsoft.com/office/drawing/2014/main" id="{AF27A569-E836-FA36-398E-1ACF77279EE5}"/>
              </a:ext>
            </a:extLst>
          </p:cNvPr>
          <p:cNvGrpSpPr/>
          <p:nvPr/>
        </p:nvGrpSpPr>
        <p:grpSpPr>
          <a:xfrm>
            <a:off x="7232673" y="4607075"/>
            <a:ext cx="1917686" cy="1822454"/>
            <a:chOff x="678760" y="4607075"/>
            <a:chExt cx="2432242" cy="1822454"/>
          </a:xfrm>
        </p:grpSpPr>
        <p:sp>
          <p:nvSpPr>
            <p:cNvPr id="140" name="TextBox 139">
              <a:extLst>
                <a:ext uri="{FF2B5EF4-FFF2-40B4-BE49-F238E27FC236}">
                  <a16:creationId xmlns:a16="http://schemas.microsoft.com/office/drawing/2014/main" id="{A6780044-45B1-5A96-80D6-D6EAC9149DBC}"/>
                </a:ext>
              </a:extLst>
            </p:cNvPr>
            <p:cNvSpPr txBox="1"/>
            <p:nvPr/>
          </p:nvSpPr>
          <p:spPr>
            <a:xfrm>
              <a:off x="754048" y="4607075"/>
              <a:ext cx="2281668" cy="923330"/>
            </a:xfrm>
            <a:prstGeom prst="rect">
              <a:avLst/>
            </a:prstGeom>
            <a:noFill/>
          </p:spPr>
          <p:txBody>
            <a:bodyPr wrap="square" rtlCol="0">
              <a:spAutoFit/>
            </a:bodyPr>
            <a:lstStyle/>
            <a:p>
              <a:pPr algn="ctr"/>
              <a:r>
                <a:rPr lang="en-US" b="1" dirty="0">
                  <a:solidFill>
                    <a:schemeClr val="accent3"/>
                  </a:solidFill>
                  <a:latin typeface="Segoe UI" panose="020B0502040204020203" pitchFamily="34" charset="0"/>
                  <a:cs typeface="Segoe UI" panose="020B0502040204020203" pitchFamily="34" charset="0"/>
                </a:rPr>
                <a:t>Donations / Payment Collections</a:t>
              </a:r>
            </a:p>
          </p:txBody>
        </p:sp>
        <p:sp>
          <p:nvSpPr>
            <p:cNvPr id="141" name="TextBox 140">
              <a:extLst>
                <a:ext uri="{FF2B5EF4-FFF2-40B4-BE49-F238E27FC236}">
                  <a16:creationId xmlns:a16="http://schemas.microsoft.com/office/drawing/2014/main" id="{05612265-4873-D462-C409-ED8C91DBC45C}"/>
                </a:ext>
              </a:extLst>
            </p:cNvPr>
            <p:cNvSpPr txBox="1"/>
            <p:nvPr/>
          </p:nvSpPr>
          <p:spPr>
            <a:xfrm>
              <a:off x="678760" y="5475422"/>
              <a:ext cx="2432242" cy="954107"/>
            </a:xfrm>
            <a:prstGeom prst="rect">
              <a:avLst/>
            </a:prstGeom>
            <a:noFill/>
          </p:spPr>
          <p:txBody>
            <a:bodyPr wrap="square" rtlCol="0">
              <a:spAutoFit/>
            </a:bodyPr>
            <a:lstStyle/>
            <a:p>
              <a:pPr algn="ctr"/>
              <a:r>
                <a:rPr lang="en-US" sz="1400" dirty="0">
                  <a:solidFill>
                    <a:schemeClr val="tx1">
                      <a:lumMod val="85000"/>
                      <a:lumOff val="15000"/>
                    </a:schemeClr>
                  </a:solidFill>
                  <a:latin typeface="Segoe UI" panose="020B0502040204020203" pitchFamily="34" charset="0"/>
                  <a:cs typeface="Segoe UI" panose="020B0502040204020203" pitchFamily="34" charset="0"/>
                </a:rPr>
                <a:t>How are you managing routine payments and donations? </a:t>
              </a:r>
            </a:p>
          </p:txBody>
        </p:sp>
      </p:grpSp>
      <p:grpSp>
        <p:nvGrpSpPr>
          <p:cNvPr id="142" name="Group 141">
            <a:extLst>
              <a:ext uri="{FF2B5EF4-FFF2-40B4-BE49-F238E27FC236}">
                <a16:creationId xmlns:a16="http://schemas.microsoft.com/office/drawing/2014/main" id="{5E396108-32DA-79AB-AAA5-DD91A6D2C713}"/>
              </a:ext>
            </a:extLst>
          </p:cNvPr>
          <p:cNvGrpSpPr/>
          <p:nvPr/>
        </p:nvGrpSpPr>
        <p:grpSpPr>
          <a:xfrm>
            <a:off x="9070566" y="4607841"/>
            <a:ext cx="2525052" cy="2144853"/>
            <a:chOff x="754048" y="4607075"/>
            <a:chExt cx="2285813" cy="2144853"/>
          </a:xfrm>
        </p:grpSpPr>
        <p:sp>
          <p:nvSpPr>
            <p:cNvPr id="143" name="TextBox 142">
              <a:extLst>
                <a:ext uri="{FF2B5EF4-FFF2-40B4-BE49-F238E27FC236}">
                  <a16:creationId xmlns:a16="http://schemas.microsoft.com/office/drawing/2014/main" id="{244C4C44-7B3D-CE23-4A04-9E3093C11E60}"/>
                </a:ext>
              </a:extLst>
            </p:cNvPr>
            <p:cNvSpPr txBox="1"/>
            <p:nvPr/>
          </p:nvSpPr>
          <p:spPr>
            <a:xfrm>
              <a:off x="754048" y="4607075"/>
              <a:ext cx="2281668" cy="923330"/>
            </a:xfrm>
            <a:prstGeom prst="rect">
              <a:avLst/>
            </a:prstGeom>
            <a:noFill/>
          </p:spPr>
          <p:txBody>
            <a:bodyPr wrap="square" rtlCol="0">
              <a:spAutoFit/>
            </a:bodyPr>
            <a:lstStyle/>
            <a:p>
              <a:pPr algn="ctr"/>
              <a:r>
                <a:rPr lang="en-US" b="1" dirty="0">
                  <a:solidFill>
                    <a:schemeClr val="accent4"/>
                  </a:solidFill>
                  <a:latin typeface="Segoe UI" panose="020B0502040204020203" pitchFamily="34" charset="0"/>
                  <a:cs typeface="Segoe UI" panose="020B0502040204020203" pitchFamily="34" charset="0"/>
                </a:rPr>
                <a:t>Preaudit &amp; Other Processes</a:t>
              </a:r>
            </a:p>
          </p:txBody>
        </p:sp>
        <p:sp>
          <p:nvSpPr>
            <p:cNvPr id="144" name="TextBox 143">
              <a:extLst>
                <a:ext uri="{FF2B5EF4-FFF2-40B4-BE49-F238E27FC236}">
                  <a16:creationId xmlns:a16="http://schemas.microsoft.com/office/drawing/2014/main" id="{85113EE1-9E7F-744C-756E-5C2530CCC446}"/>
                </a:ext>
              </a:extLst>
            </p:cNvPr>
            <p:cNvSpPr txBox="1"/>
            <p:nvPr/>
          </p:nvSpPr>
          <p:spPr>
            <a:xfrm>
              <a:off x="875871" y="5151490"/>
              <a:ext cx="2163990" cy="1600438"/>
            </a:xfrm>
            <a:prstGeom prst="rect">
              <a:avLst/>
            </a:prstGeom>
            <a:noFill/>
          </p:spPr>
          <p:txBody>
            <a:bodyPr wrap="square" rtlCol="0">
              <a:spAutoFit/>
            </a:bodyPr>
            <a:lstStyle/>
            <a:p>
              <a:pPr algn="ctr"/>
              <a:r>
                <a:rPr lang="en-US" sz="1400" dirty="0">
                  <a:solidFill>
                    <a:schemeClr val="tx1">
                      <a:lumMod val="85000"/>
                      <a:lumOff val="15000"/>
                    </a:schemeClr>
                  </a:solidFill>
                  <a:latin typeface="Segoe UI" panose="020B0502040204020203" pitchFamily="34" charset="0"/>
                  <a:cs typeface="Segoe UI" panose="020B0502040204020203" pitchFamily="34" charset="0"/>
                </a:rPr>
                <a:t>Do your best to comply with existing processes. Make use of p-cards and other automated payments if available. Prioritize FEMA reimbursement requirements </a:t>
              </a:r>
            </a:p>
          </p:txBody>
        </p:sp>
      </p:grpSp>
      <p:pic>
        <p:nvPicPr>
          <p:cNvPr id="4" name="Graphic 3" descr="Group of people outline">
            <a:extLst>
              <a:ext uri="{FF2B5EF4-FFF2-40B4-BE49-F238E27FC236}">
                <a16:creationId xmlns:a16="http://schemas.microsoft.com/office/drawing/2014/main" id="{D5E1D54B-4112-95BE-D2E0-B9D86421C8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50223" y="2108176"/>
            <a:ext cx="914400" cy="914400"/>
          </a:xfrm>
          <a:prstGeom prst="rect">
            <a:avLst/>
          </a:prstGeom>
          <a:effectLst>
            <a:outerShdw blurRad="50800" dist="38100" dir="8100000" algn="tr" rotWithShape="0">
              <a:prstClr val="black">
                <a:alpha val="40000"/>
              </a:prstClr>
            </a:outerShdw>
          </a:effectLst>
        </p:spPr>
      </p:pic>
      <p:pic>
        <p:nvPicPr>
          <p:cNvPr id="6" name="Graphic 5" descr="Pie chart with solid fill">
            <a:extLst>
              <a:ext uri="{FF2B5EF4-FFF2-40B4-BE49-F238E27FC236}">
                <a16:creationId xmlns:a16="http://schemas.microsoft.com/office/drawing/2014/main" id="{C6B9C6C2-E0CB-8159-E8E0-96C79067A3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19" y="2146840"/>
            <a:ext cx="914400" cy="914400"/>
          </a:xfrm>
          <a:prstGeom prst="rect">
            <a:avLst/>
          </a:prstGeom>
          <a:effectLst>
            <a:outerShdw blurRad="50800" dist="38100" dir="8100000" algn="tr" rotWithShape="0">
              <a:prstClr val="black">
                <a:alpha val="40000"/>
              </a:prstClr>
            </a:outerShdw>
          </a:effectLst>
        </p:spPr>
      </p:pic>
      <p:pic>
        <p:nvPicPr>
          <p:cNvPr id="8" name="Graphic 7" descr="Flying Money with solid fill">
            <a:extLst>
              <a:ext uri="{FF2B5EF4-FFF2-40B4-BE49-F238E27FC236}">
                <a16:creationId xmlns:a16="http://schemas.microsoft.com/office/drawing/2014/main" id="{8AE6BD4E-5BFD-4EDC-7BC3-9FB00349A3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88705" y="2238846"/>
            <a:ext cx="684195" cy="684195"/>
          </a:xfrm>
          <a:prstGeom prst="rect">
            <a:avLst/>
          </a:prstGeom>
          <a:effectLst>
            <a:outerShdw blurRad="50800" dist="38100" dir="8100000" algn="tr" rotWithShape="0">
              <a:prstClr val="black">
                <a:alpha val="40000"/>
              </a:prstClr>
            </a:outerShdw>
          </a:effectLst>
        </p:spPr>
      </p:pic>
      <p:pic>
        <p:nvPicPr>
          <p:cNvPr id="11" name="Graphic 10" descr="Bank check with solid fill">
            <a:extLst>
              <a:ext uri="{FF2B5EF4-FFF2-40B4-BE49-F238E27FC236}">
                <a16:creationId xmlns:a16="http://schemas.microsoft.com/office/drawing/2014/main" id="{B9E6708C-C5C6-FB69-2654-5546E74318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33090" y="2119413"/>
            <a:ext cx="914400" cy="9144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12334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1E9DB7-D8F0-3188-FDFF-E3A229B9CE2A}"/>
              </a:ext>
            </a:extLst>
          </p:cNvPr>
          <p:cNvSpPr/>
          <p:nvPr/>
        </p:nvSpPr>
        <p:spPr>
          <a:xfrm>
            <a:off x="8735450" y="0"/>
            <a:ext cx="3456550" cy="6858000"/>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D55067-4248-F6F2-AD59-D0B9B14B3263}"/>
              </a:ext>
            </a:extLst>
          </p:cNvPr>
          <p:cNvSpPr>
            <a:spLocks noGrp="1"/>
          </p:cNvSpPr>
          <p:nvPr>
            <p:ph type="title"/>
          </p:nvPr>
        </p:nvSpPr>
        <p:spPr/>
        <p:txBody>
          <a:bodyPr/>
          <a:lstStyle/>
          <a:p>
            <a:r>
              <a:rPr lang="en-US" dirty="0"/>
              <a:t>Budgeting Methods</a:t>
            </a:r>
          </a:p>
        </p:txBody>
      </p:sp>
      <p:pic>
        <p:nvPicPr>
          <p:cNvPr id="7" name="Picture 6" descr="A document with text on it&#10;&#10;Description automatically generated">
            <a:hlinkClick r:id="rId2"/>
            <a:extLst>
              <a:ext uri="{FF2B5EF4-FFF2-40B4-BE49-F238E27FC236}">
                <a16:creationId xmlns:a16="http://schemas.microsoft.com/office/drawing/2014/main" id="{6A899AFD-532F-068F-0051-F85B31AD9DE3}"/>
              </a:ext>
            </a:extLst>
          </p:cNvPr>
          <p:cNvPicPr>
            <a:picLocks noChangeAspect="1"/>
          </p:cNvPicPr>
          <p:nvPr/>
        </p:nvPicPr>
        <p:blipFill>
          <a:blip r:embed="rId3"/>
          <a:stretch>
            <a:fillRect/>
          </a:stretch>
        </p:blipFill>
        <p:spPr>
          <a:xfrm>
            <a:off x="8785393" y="1887774"/>
            <a:ext cx="3406607" cy="3697828"/>
          </a:xfrm>
          <a:prstGeom prst="rect">
            <a:avLst/>
          </a:prstGeom>
        </p:spPr>
      </p:pic>
      <p:graphicFrame>
        <p:nvGraphicFramePr>
          <p:cNvPr id="8" name="Diagram 7">
            <a:extLst>
              <a:ext uri="{FF2B5EF4-FFF2-40B4-BE49-F238E27FC236}">
                <a16:creationId xmlns:a16="http://schemas.microsoft.com/office/drawing/2014/main" id="{2AF694AF-10DF-D31C-530A-7796B4650E31}"/>
              </a:ext>
            </a:extLst>
          </p:cNvPr>
          <p:cNvGraphicFramePr/>
          <p:nvPr>
            <p:extLst>
              <p:ext uri="{D42A27DB-BD31-4B8C-83A1-F6EECF244321}">
                <p14:modId xmlns:p14="http://schemas.microsoft.com/office/powerpoint/2010/main" val="791063187"/>
              </p:ext>
            </p:extLst>
          </p:nvPr>
        </p:nvGraphicFramePr>
        <p:xfrm>
          <a:off x="672123" y="1491315"/>
          <a:ext cx="7853066" cy="4755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a:extLst>
              <a:ext uri="{FF2B5EF4-FFF2-40B4-BE49-F238E27FC236}">
                <a16:creationId xmlns:a16="http://schemas.microsoft.com/office/drawing/2014/main" id="{87FB0E7B-5759-2231-C62A-CC1A1B9172F2}"/>
              </a:ext>
            </a:extLst>
          </p:cNvPr>
          <p:cNvSpPr/>
          <p:nvPr/>
        </p:nvSpPr>
        <p:spPr>
          <a:xfrm>
            <a:off x="9054418" y="1047145"/>
            <a:ext cx="2818614" cy="662781"/>
          </a:xfrm>
          <a:prstGeom prst="rect">
            <a:avLst/>
          </a:prstGeom>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Sample Grant Project Ordinance for Helene</a:t>
            </a:r>
          </a:p>
        </p:txBody>
      </p:sp>
    </p:spTree>
    <p:extLst>
      <p:ext uri="{BB962C8B-B14F-4D97-AF65-F5344CB8AC3E}">
        <p14:creationId xmlns:p14="http://schemas.microsoft.com/office/powerpoint/2010/main" val="3291533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F099FB-9054-F648-B185-28E3D62CE8D8}"/>
              </a:ext>
            </a:extLst>
          </p:cNvPr>
          <p:cNvSpPr/>
          <p:nvPr/>
        </p:nvSpPr>
        <p:spPr>
          <a:xfrm>
            <a:off x="1320800" y="2423285"/>
            <a:ext cx="4267200" cy="1005716"/>
          </a:xfrm>
          <a:prstGeom prst="rect">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2400"/>
          </a:p>
        </p:txBody>
      </p:sp>
      <p:sp>
        <p:nvSpPr>
          <p:cNvPr id="12" name="Rectangle 11">
            <a:extLst>
              <a:ext uri="{FF2B5EF4-FFF2-40B4-BE49-F238E27FC236}">
                <a16:creationId xmlns:a16="http://schemas.microsoft.com/office/drawing/2014/main" id="{585AB138-7E57-EE4E-A639-FD973622BAE4}"/>
              </a:ext>
            </a:extLst>
          </p:cNvPr>
          <p:cNvSpPr/>
          <p:nvPr/>
        </p:nvSpPr>
        <p:spPr>
          <a:xfrm>
            <a:off x="1320800" y="3579066"/>
            <a:ext cx="4267200" cy="959269"/>
          </a:xfrm>
          <a:prstGeom prst="rect">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2400"/>
          </a:p>
        </p:txBody>
      </p:sp>
      <p:sp>
        <p:nvSpPr>
          <p:cNvPr id="13" name="Rectangle 12">
            <a:extLst>
              <a:ext uri="{FF2B5EF4-FFF2-40B4-BE49-F238E27FC236}">
                <a16:creationId xmlns:a16="http://schemas.microsoft.com/office/drawing/2014/main" id="{A2AD4CF3-93BB-474A-91FD-96819390211B}"/>
              </a:ext>
            </a:extLst>
          </p:cNvPr>
          <p:cNvSpPr/>
          <p:nvPr/>
        </p:nvSpPr>
        <p:spPr>
          <a:xfrm>
            <a:off x="1320800" y="4688399"/>
            <a:ext cx="4267200" cy="959269"/>
          </a:xfrm>
          <a:prstGeom prst="rect">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2400"/>
          </a:p>
        </p:txBody>
      </p:sp>
      <p:sp>
        <p:nvSpPr>
          <p:cNvPr id="14" name="Rectangle 13">
            <a:extLst>
              <a:ext uri="{FF2B5EF4-FFF2-40B4-BE49-F238E27FC236}">
                <a16:creationId xmlns:a16="http://schemas.microsoft.com/office/drawing/2014/main" id="{3F201B04-8C61-D746-80CD-A0EA1770E127}"/>
              </a:ext>
            </a:extLst>
          </p:cNvPr>
          <p:cNvSpPr/>
          <p:nvPr/>
        </p:nvSpPr>
        <p:spPr>
          <a:xfrm>
            <a:off x="7078133" y="2423285"/>
            <a:ext cx="4267200" cy="1005716"/>
          </a:xfrm>
          <a:prstGeom prst="rect">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2400"/>
          </a:p>
        </p:txBody>
      </p:sp>
      <p:sp>
        <p:nvSpPr>
          <p:cNvPr id="2" name="Title 1">
            <a:extLst>
              <a:ext uri="{FF2B5EF4-FFF2-40B4-BE49-F238E27FC236}">
                <a16:creationId xmlns:a16="http://schemas.microsoft.com/office/drawing/2014/main" id="{7634EF3E-4A44-4649-8661-BDB355847964}"/>
              </a:ext>
            </a:extLst>
          </p:cNvPr>
          <p:cNvSpPr>
            <a:spLocks noGrp="1"/>
          </p:cNvSpPr>
          <p:nvPr>
            <p:ph type="title"/>
          </p:nvPr>
        </p:nvSpPr>
        <p:spPr>
          <a:xfrm>
            <a:off x="0" y="209559"/>
            <a:ext cx="12338136" cy="1325563"/>
          </a:xfrm>
        </p:spPr>
        <p:txBody>
          <a:bodyPr/>
          <a:lstStyle/>
          <a:p>
            <a:r>
              <a:rPr lang="en-US" dirty="0"/>
              <a:t>Local Governments Helping Other Local Governments</a:t>
            </a:r>
            <a:endParaRPr lang="en-BR" dirty="0"/>
          </a:p>
        </p:txBody>
      </p:sp>
      <p:sp>
        <p:nvSpPr>
          <p:cNvPr id="9" name="TextBox 8">
            <a:extLst>
              <a:ext uri="{FF2B5EF4-FFF2-40B4-BE49-F238E27FC236}">
                <a16:creationId xmlns:a16="http://schemas.microsoft.com/office/drawing/2014/main" id="{9E14DB37-F916-9443-8473-40C5D98E62D8}"/>
              </a:ext>
            </a:extLst>
          </p:cNvPr>
          <p:cNvSpPr txBox="1"/>
          <p:nvPr/>
        </p:nvSpPr>
        <p:spPr>
          <a:xfrm>
            <a:off x="2103064" y="1665837"/>
            <a:ext cx="2281045" cy="656655"/>
          </a:xfrm>
          <a:prstGeom prst="rect">
            <a:avLst/>
          </a:prstGeom>
          <a:noFill/>
        </p:spPr>
        <p:txBody>
          <a:bodyPr wrap="square" lIns="0" tIns="0" rIns="0" bIns="0" rtlCol="0">
            <a:spAutoFit/>
          </a:bodyPr>
          <a:lstStyle/>
          <a:p>
            <a:r>
              <a:rPr lang="en-US" sz="4267" b="1" dirty="0">
                <a:solidFill>
                  <a:schemeClr val="tx1">
                    <a:lumMod val="75000"/>
                    <a:lumOff val="25000"/>
                  </a:schemeClr>
                </a:solidFill>
                <a:latin typeface="Segoe UI" panose="020B0502040204020203" pitchFamily="34" charset="0"/>
                <a:cs typeface="Segoe UI" panose="020B0502040204020203" pitchFamily="34" charset="0"/>
              </a:rPr>
              <a:t>Allowed</a:t>
            </a:r>
          </a:p>
        </p:txBody>
      </p:sp>
      <p:sp>
        <p:nvSpPr>
          <p:cNvPr id="10" name="TextBox 9">
            <a:extLst>
              <a:ext uri="{FF2B5EF4-FFF2-40B4-BE49-F238E27FC236}">
                <a16:creationId xmlns:a16="http://schemas.microsoft.com/office/drawing/2014/main" id="{2E2D651F-72A4-4945-8755-F9F74CC91CCF}"/>
              </a:ext>
            </a:extLst>
          </p:cNvPr>
          <p:cNvSpPr txBox="1"/>
          <p:nvPr/>
        </p:nvSpPr>
        <p:spPr>
          <a:xfrm>
            <a:off x="8026401" y="1665836"/>
            <a:ext cx="3349497" cy="656655"/>
          </a:xfrm>
          <a:prstGeom prst="rect">
            <a:avLst/>
          </a:prstGeom>
          <a:noFill/>
        </p:spPr>
        <p:txBody>
          <a:bodyPr wrap="square" lIns="0" tIns="0" rIns="0" bIns="0" rtlCol="0">
            <a:spAutoFit/>
          </a:bodyPr>
          <a:lstStyle/>
          <a:p>
            <a:r>
              <a:rPr lang="en-US" sz="4267" b="1" dirty="0">
                <a:solidFill>
                  <a:schemeClr val="tx1">
                    <a:lumMod val="75000"/>
                    <a:lumOff val="25000"/>
                  </a:schemeClr>
                </a:solidFill>
                <a:latin typeface="Segoe UI" panose="020B0502040204020203" pitchFamily="34" charset="0"/>
                <a:cs typeface="Segoe UI" panose="020B0502040204020203" pitchFamily="34" charset="0"/>
              </a:rPr>
              <a:t>Not Allowed</a:t>
            </a:r>
          </a:p>
        </p:txBody>
      </p:sp>
      <p:sp>
        <p:nvSpPr>
          <p:cNvPr id="17" name="TextBox 16">
            <a:extLst>
              <a:ext uri="{FF2B5EF4-FFF2-40B4-BE49-F238E27FC236}">
                <a16:creationId xmlns:a16="http://schemas.microsoft.com/office/drawing/2014/main" id="{3D94B068-6A58-CD4D-A3D8-1848242E4A71}"/>
              </a:ext>
            </a:extLst>
          </p:cNvPr>
          <p:cNvSpPr txBox="1"/>
          <p:nvPr/>
        </p:nvSpPr>
        <p:spPr>
          <a:xfrm>
            <a:off x="2132143" y="2534817"/>
            <a:ext cx="3399544" cy="738664"/>
          </a:xfrm>
          <a:prstGeom prst="rect">
            <a:avLst/>
          </a:prstGeom>
          <a:noFill/>
        </p:spPr>
        <p:txBody>
          <a:bodyPr wrap="square" lIns="0" tIns="0" rIns="0" bIns="0" rtlCol="0">
            <a:spAutoFit/>
          </a:bodyPr>
          <a:lstStyle/>
          <a:p>
            <a:r>
              <a:rPr lang="en-US" sz="1600" dirty="0">
                <a:solidFill>
                  <a:schemeClr val="tx1">
                    <a:lumMod val="75000"/>
                    <a:lumOff val="25000"/>
                  </a:schemeClr>
                </a:solidFill>
                <a:latin typeface="Segoe UI" panose="020B0502040204020203" pitchFamily="34" charset="0"/>
                <a:cs typeface="Segoe UI" panose="020B0502040204020203" pitchFamily="34" charset="0"/>
              </a:rPr>
              <a:t>Mutual aid, pursuant to state or local mutual aid agreement (typically qualifies for reimbursement)</a:t>
            </a:r>
          </a:p>
        </p:txBody>
      </p:sp>
      <p:sp>
        <p:nvSpPr>
          <p:cNvPr id="18" name="TextBox 17">
            <a:extLst>
              <a:ext uri="{FF2B5EF4-FFF2-40B4-BE49-F238E27FC236}">
                <a16:creationId xmlns:a16="http://schemas.microsoft.com/office/drawing/2014/main" id="{0686DD57-AE39-D44A-83C7-F674BDAEC0C3}"/>
              </a:ext>
            </a:extLst>
          </p:cNvPr>
          <p:cNvSpPr txBox="1"/>
          <p:nvPr/>
        </p:nvSpPr>
        <p:spPr>
          <a:xfrm>
            <a:off x="2103064" y="3560583"/>
            <a:ext cx="3428623" cy="984885"/>
          </a:xfrm>
          <a:prstGeom prst="rect">
            <a:avLst/>
          </a:prstGeom>
          <a:noFill/>
        </p:spPr>
        <p:txBody>
          <a:bodyPr wrap="square" lIns="0" tIns="0" rIns="0" bIns="0" rtlCol="0">
            <a:spAutoFit/>
          </a:bodyPr>
          <a:lstStyle/>
          <a:p>
            <a:r>
              <a:rPr lang="en-US" sz="1600" dirty="0">
                <a:solidFill>
                  <a:schemeClr val="tx1">
                    <a:lumMod val="75000"/>
                    <a:lumOff val="25000"/>
                  </a:schemeClr>
                </a:solidFill>
                <a:latin typeface="Segoe UI" panose="020B0502040204020203" pitchFamily="34" charset="0"/>
                <a:cs typeface="Segoe UI" panose="020B0502040204020203" pitchFamily="34" charset="0"/>
              </a:rPr>
              <a:t>Transfers of real or personal property (</a:t>
            </a:r>
            <a:r>
              <a:rPr lang="en-US" sz="1600" dirty="0">
                <a:solidFill>
                  <a:schemeClr val="tx1">
                    <a:lumMod val="75000"/>
                    <a:lumOff val="25000"/>
                  </a:schemeClr>
                </a:solidFill>
                <a:latin typeface="Segoe UI" panose="020B0502040204020203" pitchFamily="34" charset="0"/>
                <a:cs typeface="Segoe UI" panose="020B0502040204020203" pitchFamily="34" charset="0"/>
                <a:hlinkClick r:id="rId3"/>
              </a:rPr>
              <a:t>160A-274</a:t>
            </a:r>
            <a:r>
              <a:rPr lang="en-US" sz="1600" dirty="0">
                <a:solidFill>
                  <a:schemeClr val="tx1">
                    <a:lumMod val="75000"/>
                    <a:lumOff val="25000"/>
                  </a:schemeClr>
                </a:solidFill>
                <a:latin typeface="Segoe UI" panose="020B0502040204020203" pitchFamily="34" charset="0"/>
                <a:cs typeface="Segoe UI" panose="020B0502040204020203" pitchFamily="34" charset="0"/>
              </a:rPr>
              <a:t>)</a:t>
            </a:r>
          </a:p>
          <a:p>
            <a:r>
              <a:rPr lang="en-US" sz="1600" dirty="0">
                <a:solidFill>
                  <a:schemeClr val="tx1">
                    <a:lumMod val="75000"/>
                    <a:lumOff val="25000"/>
                  </a:schemeClr>
                </a:solidFill>
                <a:latin typeface="Segoe UI" panose="020B0502040204020203" pitchFamily="34" charset="0"/>
                <a:cs typeface="Segoe UI" panose="020B0502040204020203" pitchFamily="34" charset="0"/>
              </a:rPr>
              <a:t>Donations of personnel property (</a:t>
            </a:r>
            <a:r>
              <a:rPr lang="en-US" sz="1600" dirty="0">
                <a:solidFill>
                  <a:schemeClr val="tx1">
                    <a:lumMod val="75000"/>
                    <a:lumOff val="25000"/>
                  </a:schemeClr>
                </a:solidFill>
                <a:latin typeface="Segoe UI" panose="020B0502040204020203" pitchFamily="34" charset="0"/>
                <a:cs typeface="Segoe UI" panose="020B0502040204020203" pitchFamily="34" charset="0"/>
                <a:hlinkClick r:id="rId4"/>
              </a:rPr>
              <a:t>160A-280</a:t>
            </a:r>
            <a:r>
              <a:rPr lang="en-US" sz="1600" dirty="0">
                <a:solidFill>
                  <a:schemeClr val="tx1">
                    <a:lumMod val="75000"/>
                    <a:lumOff val="25000"/>
                  </a:schemeClr>
                </a:solidFill>
                <a:latin typeface="Segoe UI" panose="020B0502040204020203" pitchFamily="34" charset="0"/>
                <a:cs typeface="Segoe UI" panose="020B0502040204020203" pitchFamily="34" charset="0"/>
              </a:rPr>
              <a:t>)</a:t>
            </a:r>
          </a:p>
        </p:txBody>
      </p:sp>
      <p:sp>
        <p:nvSpPr>
          <p:cNvPr id="19" name="TextBox 18">
            <a:extLst>
              <a:ext uri="{FF2B5EF4-FFF2-40B4-BE49-F238E27FC236}">
                <a16:creationId xmlns:a16="http://schemas.microsoft.com/office/drawing/2014/main" id="{B1D63008-5F12-0446-8638-5EDF692559DE}"/>
              </a:ext>
            </a:extLst>
          </p:cNvPr>
          <p:cNvSpPr txBox="1"/>
          <p:nvPr/>
        </p:nvSpPr>
        <p:spPr>
          <a:xfrm>
            <a:off x="2103063" y="5044922"/>
            <a:ext cx="3125629" cy="246221"/>
          </a:xfrm>
          <a:prstGeom prst="rect">
            <a:avLst/>
          </a:prstGeom>
          <a:noFill/>
        </p:spPr>
        <p:txBody>
          <a:bodyPr wrap="square" lIns="0" tIns="0" rIns="0" bIns="0" rtlCol="0">
            <a:spAutoFit/>
          </a:bodyPr>
          <a:lstStyle/>
          <a:p>
            <a:r>
              <a:rPr lang="en-US" sz="1600" dirty="0">
                <a:solidFill>
                  <a:schemeClr val="tx1">
                    <a:lumMod val="75000"/>
                    <a:lumOff val="25000"/>
                  </a:schemeClr>
                </a:solidFill>
                <a:latin typeface="Segoe UI" panose="020B0502040204020203" pitchFamily="34" charset="0"/>
                <a:cs typeface="Segoe UI" panose="020B0502040204020203" pitchFamily="34" charset="0"/>
              </a:rPr>
              <a:t>Informal assistance</a:t>
            </a:r>
          </a:p>
        </p:txBody>
      </p:sp>
      <p:sp>
        <p:nvSpPr>
          <p:cNvPr id="20" name="TextBox 19">
            <a:extLst>
              <a:ext uri="{FF2B5EF4-FFF2-40B4-BE49-F238E27FC236}">
                <a16:creationId xmlns:a16="http://schemas.microsoft.com/office/drawing/2014/main" id="{45346F64-4ED8-A144-B2FE-962CCDE4037D}"/>
              </a:ext>
            </a:extLst>
          </p:cNvPr>
          <p:cNvSpPr txBox="1"/>
          <p:nvPr/>
        </p:nvSpPr>
        <p:spPr>
          <a:xfrm>
            <a:off x="7871968" y="2799069"/>
            <a:ext cx="3125629" cy="246221"/>
          </a:xfrm>
          <a:prstGeom prst="rect">
            <a:avLst/>
          </a:prstGeom>
          <a:noFill/>
        </p:spPr>
        <p:txBody>
          <a:bodyPr wrap="square" lIns="0" tIns="0" rIns="0" bIns="0" rtlCol="0">
            <a:spAutoFit/>
          </a:bodyPr>
          <a:lstStyle/>
          <a:p>
            <a:r>
              <a:rPr lang="en-US" sz="1600" dirty="0">
                <a:solidFill>
                  <a:schemeClr val="tx1">
                    <a:lumMod val="75000"/>
                    <a:lumOff val="25000"/>
                  </a:schemeClr>
                </a:solidFill>
                <a:latin typeface="Segoe UI" panose="020B0502040204020203" pitchFamily="34" charset="0"/>
                <a:cs typeface="Segoe UI" panose="020B0502040204020203" pitchFamily="34" charset="0"/>
              </a:rPr>
              <a:t>Cash payments / donations</a:t>
            </a:r>
          </a:p>
        </p:txBody>
      </p:sp>
      <p:sp>
        <p:nvSpPr>
          <p:cNvPr id="3" name="Rectangle 2">
            <a:extLst>
              <a:ext uri="{FF2B5EF4-FFF2-40B4-BE49-F238E27FC236}">
                <a16:creationId xmlns:a16="http://schemas.microsoft.com/office/drawing/2014/main" id="{58570B5B-2734-33B0-162C-77DD0208AACA}"/>
              </a:ext>
            </a:extLst>
          </p:cNvPr>
          <p:cNvSpPr/>
          <p:nvPr/>
        </p:nvSpPr>
        <p:spPr>
          <a:xfrm>
            <a:off x="1320800" y="5773200"/>
            <a:ext cx="4267200" cy="959269"/>
          </a:xfrm>
          <a:prstGeom prst="rect">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           </a:t>
            </a:r>
            <a:r>
              <a:rPr lang="en-US" sz="1600" dirty="0">
                <a:solidFill>
                  <a:schemeClr val="tx1">
                    <a:lumMod val="75000"/>
                    <a:lumOff val="25000"/>
                  </a:schemeClr>
                </a:solidFill>
                <a:latin typeface="Segoe UI" panose="020B0502040204020203" pitchFamily="34" charset="0"/>
                <a:cs typeface="Segoe UI" panose="020B0502040204020203" pitchFamily="34" charset="0"/>
              </a:rPr>
              <a:t>Facilitate community assistance efforts</a:t>
            </a:r>
            <a:endParaRPr lang="en-BR" sz="1600">
              <a:solidFill>
                <a:schemeClr val="tx1">
                  <a:lumMod val="75000"/>
                  <a:lumOff val="25000"/>
                </a:schemeClr>
              </a:solidFill>
              <a:latin typeface="Segoe UI" panose="020B0502040204020203" pitchFamily="34" charset="0"/>
              <a:cs typeface="Segoe UI" panose="020B0502040204020203" pitchFamily="34" charset="0"/>
            </a:endParaRPr>
          </a:p>
        </p:txBody>
      </p:sp>
      <p:grpSp>
        <p:nvGrpSpPr>
          <p:cNvPr id="49" name="Group 48">
            <a:extLst>
              <a:ext uri="{FF2B5EF4-FFF2-40B4-BE49-F238E27FC236}">
                <a16:creationId xmlns:a16="http://schemas.microsoft.com/office/drawing/2014/main" id="{C49472AA-342F-077C-ADBD-E934676C6587}"/>
              </a:ext>
            </a:extLst>
          </p:cNvPr>
          <p:cNvGrpSpPr/>
          <p:nvPr/>
        </p:nvGrpSpPr>
        <p:grpSpPr>
          <a:xfrm>
            <a:off x="816102" y="1665837"/>
            <a:ext cx="1060207" cy="5192164"/>
            <a:chOff x="11394196" y="1885304"/>
            <a:chExt cx="795155" cy="3894123"/>
          </a:xfrm>
          <a:effectLst>
            <a:outerShdw blurRad="50800" dist="38100" dir="8100000" algn="tr" rotWithShape="0">
              <a:prstClr val="black">
                <a:alpha val="40000"/>
              </a:prstClr>
            </a:outerShdw>
          </a:effectLst>
        </p:grpSpPr>
        <p:sp>
          <p:nvSpPr>
            <p:cNvPr id="42" name="Freeform 98">
              <a:extLst>
                <a:ext uri="{FF2B5EF4-FFF2-40B4-BE49-F238E27FC236}">
                  <a16:creationId xmlns:a16="http://schemas.microsoft.com/office/drawing/2014/main" id="{B81F4801-9D15-EFCC-53DB-7078B991EB28}"/>
                </a:ext>
              </a:extLst>
            </p:cNvPr>
            <p:cNvSpPr/>
            <p:nvPr/>
          </p:nvSpPr>
          <p:spPr>
            <a:xfrm>
              <a:off x="11394196" y="1885304"/>
              <a:ext cx="795155" cy="1530061"/>
            </a:xfrm>
            <a:custGeom>
              <a:avLst/>
              <a:gdLst>
                <a:gd name="connsiteX0" fmla="*/ 397911 w 795155"/>
                <a:gd name="connsiteY0" fmla="*/ 1530062 h 1530061"/>
                <a:gd name="connsiteX1" fmla="*/ 397243 w 795155"/>
                <a:gd name="connsiteY1" fmla="*/ 1530062 h 1530061"/>
                <a:gd name="connsiteX2" fmla="*/ 0 w 795155"/>
                <a:gd name="connsiteY2" fmla="*/ 1133379 h 1530061"/>
                <a:gd name="connsiteX3" fmla="*/ 0 w 795155"/>
                <a:gd name="connsiteY3" fmla="*/ 396683 h 1530061"/>
                <a:gd name="connsiteX4" fmla="*/ 397243 w 795155"/>
                <a:gd name="connsiteY4" fmla="*/ 0 h 1530061"/>
                <a:gd name="connsiteX5" fmla="*/ 397911 w 795155"/>
                <a:gd name="connsiteY5" fmla="*/ 0 h 1530061"/>
                <a:gd name="connsiteX6" fmla="*/ 795154 w 795155"/>
                <a:gd name="connsiteY6" fmla="*/ 396683 h 1530061"/>
                <a:gd name="connsiteX7" fmla="*/ 795154 w 795155"/>
                <a:gd name="connsiteY7" fmla="*/ 1133379 h 1530061"/>
                <a:gd name="connsiteX8" fmla="*/ 397911 w 795155"/>
                <a:gd name="connsiteY8" fmla="*/ 1530062 h 153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155" h="1530061">
                  <a:moveTo>
                    <a:pt x="397911" y="1530062"/>
                  </a:moveTo>
                  <a:lnTo>
                    <a:pt x="397243" y="1530062"/>
                  </a:lnTo>
                  <a:cubicBezTo>
                    <a:pt x="177591" y="1530062"/>
                    <a:pt x="0" y="1352721"/>
                    <a:pt x="0" y="1133379"/>
                  </a:cubicBezTo>
                  <a:lnTo>
                    <a:pt x="0" y="396683"/>
                  </a:lnTo>
                  <a:cubicBezTo>
                    <a:pt x="0" y="177340"/>
                    <a:pt x="177591" y="0"/>
                    <a:pt x="397243" y="0"/>
                  </a:cubicBezTo>
                  <a:lnTo>
                    <a:pt x="397911" y="0"/>
                  </a:lnTo>
                  <a:cubicBezTo>
                    <a:pt x="617563" y="0"/>
                    <a:pt x="795154" y="177340"/>
                    <a:pt x="795154" y="396683"/>
                  </a:cubicBezTo>
                  <a:lnTo>
                    <a:pt x="795154" y="1133379"/>
                  </a:lnTo>
                  <a:cubicBezTo>
                    <a:pt x="795821" y="1352055"/>
                    <a:pt x="617563" y="1530062"/>
                    <a:pt x="397911" y="1530062"/>
                  </a:cubicBezTo>
                  <a:close/>
                </a:path>
              </a:pathLst>
            </a:custGeom>
            <a:solidFill>
              <a:schemeClr val="tx1">
                <a:lumMod val="75000"/>
                <a:lumOff val="25000"/>
              </a:schemeClr>
            </a:solidFill>
            <a:ln w="6660" cap="flat">
              <a:noFill/>
              <a:prstDash val="solid"/>
              <a:miter/>
            </a:ln>
          </p:spPr>
          <p:txBody>
            <a:bodyPr rtlCol="0" anchor="ctr"/>
            <a:lstStyle/>
            <a:p>
              <a:endParaRPr lang="en-BR" sz="2400"/>
            </a:p>
          </p:txBody>
        </p:sp>
        <p:sp>
          <p:nvSpPr>
            <p:cNvPr id="43" name="Freeform 99">
              <a:extLst>
                <a:ext uri="{FF2B5EF4-FFF2-40B4-BE49-F238E27FC236}">
                  <a16:creationId xmlns:a16="http://schemas.microsoft.com/office/drawing/2014/main" id="{DA857FA9-385A-7C81-C7C7-2F56AC0B734C}"/>
                </a:ext>
              </a:extLst>
            </p:cNvPr>
            <p:cNvSpPr/>
            <p:nvPr/>
          </p:nvSpPr>
          <p:spPr>
            <a:xfrm>
              <a:off x="11501433" y="2688002"/>
              <a:ext cx="581348" cy="381348"/>
            </a:xfrm>
            <a:custGeom>
              <a:avLst/>
              <a:gdLst>
                <a:gd name="connsiteX0" fmla="*/ 570413 w 581348"/>
                <a:gd name="connsiteY0" fmla="*/ 260677 h 381348"/>
                <a:gd name="connsiteX1" fmla="*/ 581096 w 581348"/>
                <a:gd name="connsiteY1" fmla="*/ 240676 h 381348"/>
                <a:gd name="connsiteX2" fmla="*/ 290674 w 581348"/>
                <a:gd name="connsiteY2" fmla="*/ 0 h 381348"/>
                <a:gd name="connsiteX3" fmla="*/ 253 w 581348"/>
                <a:gd name="connsiteY3" fmla="*/ 240676 h 381348"/>
                <a:gd name="connsiteX4" fmla="*/ 10935 w 581348"/>
                <a:gd name="connsiteY4" fmla="*/ 260677 h 381348"/>
                <a:gd name="connsiteX5" fmla="*/ 290674 w 581348"/>
                <a:gd name="connsiteY5" fmla="*/ 381349 h 381348"/>
                <a:gd name="connsiteX6" fmla="*/ 570413 w 581348"/>
                <a:gd name="connsiteY6" fmla="*/ 260677 h 38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48" h="381348">
                  <a:moveTo>
                    <a:pt x="570413" y="260677"/>
                  </a:moveTo>
                  <a:cubicBezTo>
                    <a:pt x="578425" y="257344"/>
                    <a:pt x="582431" y="249343"/>
                    <a:pt x="581096" y="240676"/>
                  </a:cubicBezTo>
                  <a:cubicBezTo>
                    <a:pt x="555058" y="104004"/>
                    <a:pt x="434884" y="0"/>
                    <a:pt x="290674" y="0"/>
                  </a:cubicBezTo>
                  <a:cubicBezTo>
                    <a:pt x="145797" y="0"/>
                    <a:pt x="25623" y="103337"/>
                    <a:pt x="253" y="240676"/>
                  </a:cubicBezTo>
                  <a:cubicBezTo>
                    <a:pt x="-1082" y="248677"/>
                    <a:pt x="2924" y="257344"/>
                    <a:pt x="10935" y="260677"/>
                  </a:cubicBezTo>
                  <a:lnTo>
                    <a:pt x="290674" y="381349"/>
                  </a:lnTo>
                  <a:lnTo>
                    <a:pt x="570413" y="260677"/>
                  </a:lnTo>
                  <a:close/>
                </a:path>
              </a:pathLst>
            </a:custGeom>
            <a:solidFill>
              <a:schemeClr val="tx1">
                <a:lumMod val="85000"/>
                <a:lumOff val="15000"/>
              </a:schemeClr>
            </a:solidFill>
            <a:ln w="6660" cap="flat">
              <a:noFill/>
              <a:prstDash val="solid"/>
              <a:miter/>
            </a:ln>
          </p:spPr>
          <p:txBody>
            <a:bodyPr rtlCol="0" anchor="ctr"/>
            <a:lstStyle/>
            <a:p>
              <a:endParaRPr lang="en-BR" sz="2400"/>
            </a:p>
          </p:txBody>
        </p:sp>
        <p:sp>
          <p:nvSpPr>
            <p:cNvPr id="44" name="Freeform 100">
              <a:extLst>
                <a:ext uri="{FF2B5EF4-FFF2-40B4-BE49-F238E27FC236}">
                  <a16:creationId xmlns:a16="http://schemas.microsoft.com/office/drawing/2014/main" id="{E81D7EFB-E0B3-1A27-6061-E9BEB999FA24}"/>
                </a:ext>
              </a:extLst>
            </p:cNvPr>
            <p:cNvSpPr/>
            <p:nvPr/>
          </p:nvSpPr>
          <p:spPr>
            <a:xfrm>
              <a:off x="11501433" y="2020642"/>
              <a:ext cx="581348" cy="381348"/>
            </a:xfrm>
            <a:custGeom>
              <a:avLst/>
              <a:gdLst>
                <a:gd name="connsiteX0" fmla="*/ 570413 w 581348"/>
                <a:gd name="connsiteY0" fmla="*/ 260677 h 381348"/>
                <a:gd name="connsiteX1" fmla="*/ 581096 w 581348"/>
                <a:gd name="connsiteY1" fmla="*/ 240676 h 381348"/>
                <a:gd name="connsiteX2" fmla="*/ 290674 w 581348"/>
                <a:gd name="connsiteY2" fmla="*/ 0 h 381348"/>
                <a:gd name="connsiteX3" fmla="*/ 253 w 581348"/>
                <a:gd name="connsiteY3" fmla="*/ 240676 h 381348"/>
                <a:gd name="connsiteX4" fmla="*/ 10935 w 581348"/>
                <a:gd name="connsiteY4" fmla="*/ 260677 h 381348"/>
                <a:gd name="connsiteX5" fmla="*/ 290674 w 581348"/>
                <a:gd name="connsiteY5" fmla="*/ 381349 h 381348"/>
                <a:gd name="connsiteX6" fmla="*/ 570413 w 581348"/>
                <a:gd name="connsiteY6" fmla="*/ 260677 h 38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48" h="381348">
                  <a:moveTo>
                    <a:pt x="570413" y="260677"/>
                  </a:moveTo>
                  <a:cubicBezTo>
                    <a:pt x="578425" y="257344"/>
                    <a:pt x="582431" y="249343"/>
                    <a:pt x="581096" y="240676"/>
                  </a:cubicBezTo>
                  <a:cubicBezTo>
                    <a:pt x="555058" y="104004"/>
                    <a:pt x="434884" y="0"/>
                    <a:pt x="290674" y="0"/>
                  </a:cubicBezTo>
                  <a:cubicBezTo>
                    <a:pt x="145797" y="0"/>
                    <a:pt x="25623" y="103337"/>
                    <a:pt x="253" y="240676"/>
                  </a:cubicBezTo>
                  <a:cubicBezTo>
                    <a:pt x="-1082" y="248677"/>
                    <a:pt x="2924" y="257344"/>
                    <a:pt x="10935" y="260677"/>
                  </a:cubicBezTo>
                  <a:lnTo>
                    <a:pt x="290674" y="381349"/>
                  </a:lnTo>
                  <a:lnTo>
                    <a:pt x="570413" y="260677"/>
                  </a:lnTo>
                  <a:close/>
                </a:path>
              </a:pathLst>
            </a:custGeom>
            <a:solidFill>
              <a:schemeClr val="tx1">
                <a:lumMod val="85000"/>
                <a:lumOff val="15000"/>
              </a:schemeClr>
            </a:solidFill>
            <a:ln w="6660" cap="flat">
              <a:noFill/>
              <a:prstDash val="solid"/>
              <a:miter/>
            </a:ln>
          </p:spPr>
          <p:txBody>
            <a:bodyPr rtlCol="0" anchor="ctr"/>
            <a:lstStyle/>
            <a:p>
              <a:endParaRPr lang="en-BR" sz="2400"/>
            </a:p>
          </p:txBody>
        </p:sp>
        <p:sp>
          <p:nvSpPr>
            <p:cNvPr id="45" name="Freeform 101">
              <a:extLst>
                <a:ext uri="{FF2B5EF4-FFF2-40B4-BE49-F238E27FC236}">
                  <a16:creationId xmlns:a16="http://schemas.microsoft.com/office/drawing/2014/main" id="{746DFC9F-3849-C148-16A8-7E8A77D2D2B1}"/>
                </a:ext>
              </a:extLst>
            </p:cNvPr>
            <p:cNvSpPr/>
            <p:nvPr/>
          </p:nvSpPr>
          <p:spPr>
            <a:xfrm>
              <a:off x="11737361" y="3354029"/>
              <a:ext cx="108824" cy="2425398"/>
            </a:xfrm>
            <a:custGeom>
              <a:avLst/>
              <a:gdLst>
                <a:gd name="connsiteX0" fmla="*/ 0 w 108824"/>
                <a:gd name="connsiteY0" fmla="*/ 0 h 3255464"/>
                <a:gd name="connsiteX1" fmla="*/ 108824 w 108824"/>
                <a:gd name="connsiteY1" fmla="*/ 0 h 3255464"/>
                <a:gd name="connsiteX2" fmla="*/ 108824 w 108824"/>
                <a:gd name="connsiteY2" fmla="*/ 3255464 h 3255464"/>
                <a:gd name="connsiteX3" fmla="*/ 0 w 108824"/>
                <a:gd name="connsiteY3" fmla="*/ 3255464 h 3255464"/>
              </a:gdLst>
              <a:ahLst/>
              <a:cxnLst>
                <a:cxn ang="0">
                  <a:pos x="connsiteX0" y="connsiteY0"/>
                </a:cxn>
                <a:cxn ang="0">
                  <a:pos x="connsiteX1" y="connsiteY1"/>
                </a:cxn>
                <a:cxn ang="0">
                  <a:pos x="connsiteX2" y="connsiteY2"/>
                </a:cxn>
                <a:cxn ang="0">
                  <a:pos x="connsiteX3" y="connsiteY3"/>
                </a:cxn>
              </a:cxnLst>
              <a:rect l="l" t="t" r="r" b="b"/>
              <a:pathLst>
                <a:path w="108824" h="3255464">
                  <a:moveTo>
                    <a:pt x="0" y="0"/>
                  </a:moveTo>
                  <a:lnTo>
                    <a:pt x="108824" y="0"/>
                  </a:lnTo>
                  <a:lnTo>
                    <a:pt x="108824" y="3255464"/>
                  </a:lnTo>
                  <a:lnTo>
                    <a:pt x="0" y="3255464"/>
                  </a:lnTo>
                  <a:close/>
                </a:path>
              </a:pathLst>
            </a:custGeom>
            <a:solidFill>
              <a:schemeClr val="tx1">
                <a:lumMod val="75000"/>
                <a:lumOff val="25000"/>
              </a:schemeClr>
            </a:solidFill>
            <a:ln w="6660" cap="flat">
              <a:noFill/>
              <a:prstDash val="solid"/>
              <a:miter/>
            </a:ln>
          </p:spPr>
          <p:txBody>
            <a:bodyPr rtlCol="0" anchor="ctr"/>
            <a:lstStyle/>
            <a:p>
              <a:endParaRPr lang="en-BR" sz="2400"/>
            </a:p>
          </p:txBody>
        </p:sp>
        <p:sp>
          <p:nvSpPr>
            <p:cNvPr id="46" name="Freeform 102">
              <a:extLst>
                <a:ext uri="{FF2B5EF4-FFF2-40B4-BE49-F238E27FC236}">
                  <a16:creationId xmlns:a16="http://schemas.microsoft.com/office/drawing/2014/main" id="{C1412DF7-4FBA-7978-C32A-2CAE11FC4651}"/>
                </a:ext>
              </a:extLst>
            </p:cNvPr>
            <p:cNvSpPr/>
            <p:nvPr/>
          </p:nvSpPr>
          <p:spPr>
            <a:xfrm>
              <a:off x="11546417" y="2071311"/>
              <a:ext cx="491379" cy="490686"/>
            </a:xfrm>
            <a:custGeom>
              <a:avLst/>
              <a:gdLst>
                <a:gd name="connsiteX0" fmla="*/ 491379 w 491379"/>
                <a:gd name="connsiteY0" fmla="*/ 245343 h 490686"/>
                <a:gd name="connsiteX1" fmla="*/ 245690 w 491379"/>
                <a:gd name="connsiteY1" fmla="*/ 490686 h 490686"/>
                <a:gd name="connsiteX2" fmla="*/ 0 w 491379"/>
                <a:gd name="connsiteY2" fmla="*/ 245343 h 490686"/>
                <a:gd name="connsiteX3" fmla="*/ 245690 w 491379"/>
                <a:gd name="connsiteY3" fmla="*/ 0 h 490686"/>
                <a:gd name="connsiteX4" fmla="*/ 491379 w 491379"/>
                <a:gd name="connsiteY4" fmla="*/ 245343 h 490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9" h="490686">
                  <a:moveTo>
                    <a:pt x="491379" y="245343"/>
                  </a:moveTo>
                  <a:cubicBezTo>
                    <a:pt x="491379" y="380843"/>
                    <a:pt x="381380" y="490686"/>
                    <a:pt x="245690" y="490686"/>
                  </a:cubicBezTo>
                  <a:cubicBezTo>
                    <a:pt x="109999" y="490686"/>
                    <a:pt x="0" y="380843"/>
                    <a:pt x="0" y="245343"/>
                  </a:cubicBezTo>
                  <a:cubicBezTo>
                    <a:pt x="0" y="109844"/>
                    <a:pt x="109999" y="0"/>
                    <a:pt x="245690" y="0"/>
                  </a:cubicBezTo>
                  <a:cubicBezTo>
                    <a:pt x="381380" y="0"/>
                    <a:pt x="491379" y="109844"/>
                    <a:pt x="491379" y="245343"/>
                  </a:cubicBezTo>
                  <a:close/>
                </a:path>
              </a:pathLst>
            </a:custGeom>
            <a:solidFill>
              <a:schemeClr val="tx1">
                <a:lumMod val="65000"/>
                <a:lumOff val="35000"/>
              </a:schemeClr>
            </a:solidFill>
            <a:ln w="6660" cap="flat">
              <a:noFill/>
              <a:prstDash val="solid"/>
              <a:miter/>
            </a:ln>
          </p:spPr>
          <p:txBody>
            <a:bodyPr rtlCol="0" anchor="ctr"/>
            <a:lstStyle/>
            <a:p>
              <a:endParaRPr lang="en-BR" sz="2400"/>
            </a:p>
          </p:txBody>
        </p:sp>
        <p:sp>
          <p:nvSpPr>
            <p:cNvPr id="47" name="Freeform 103">
              <a:extLst>
                <a:ext uri="{FF2B5EF4-FFF2-40B4-BE49-F238E27FC236}">
                  <a16:creationId xmlns:a16="http://schemas.microsoft.com/office/drawing/2014/main" id="{89C17923-1D1A-795C-804B-A0B8AE45FA19}"/>
                </a:ext>
              </a:extLst>
            </p:cNvPr>
            <p:cNvSpPr/>
            <p:nvPr/>
          </p:nvSpPr>
          <p:spPr>
            <a:xfrm>
              <a:off x="11546417" y="2738005"/>
              <a:ext cx="491379" cy="490686"/>
            </a:xfrm>
            <a:custGeom>
              <a:avLst/>
              <a:gdLst>
                <a:gd name="connsiteX0" fmla="*/ 491379 w 491379"/>
                <a:gd name="connsiteY0" fmla="*/ 245343 h 490686"/>
                <a:gd name="connsiteX1" fmla="*/ 245690 w 491379"/>
                <a:gd name="connsiteY1" fmla="*/ 490686 h 490686"/>
                <a:gd name="connsiteX2" fmla="*/ 0 w 491379"/>
                <a:gd name="connsiteY2" fmla="*/ 245343 h 490686"/>
                <a:gd name="connsiteX3" fmla="*/ 245690 w 491379"/>
                <a:gd name="connsiteY3" fmla="*/ 0 h 490686"/>
                <a:gd name="connsiteX4" fmla="*/ 491379 w 491379"/>
                <a:gd name="connsiteY4" fmla="*/ 245343 h 490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9" h="490686">
                  <a:moveTo>
                    <a:pt x="491379" y="245343"/>
                  </a:moveTo>
                  <a:cubicBezTo>
                    <a:pt x="491379" y="380843"/>
                    <a:pt x="381380" y="490686"/>
                    <a:pt x="245690" y="490686"/>
                  </a:cubicBezTo>
                  <a:cubicBezTo>
                    <a:pt x="109999" y="490686"/>
                    <a:pt x="0" y="380843"/>
                    <a:pt x="0" y="245343"/>
                  </a:cubicBezTo>
                  <a:cubicBezTo>
                    <a:pt x="0" y="109844"/>
                    <a:pt x="109999" y="0"/>
                    <a:pt x="245690" y="0"/>
                  </a:cubicBezTo>
                  <a:cubicBezTo>
                    <a:pt x="381380" y="0"/>
                    <a:pt x="491379" y="109844"/>
                    <a:pt x="491379" y="245343"/>
                  </a:cubicBezTo>
                  <a:close/>
                </a:path>
              </a:pathLst>
            </a:custGeom>
            <a:solidFill>
              <a:srgbClr val="2DC937"/>
            </a:solidFill>
            <a:ln w="6660" cap="flat">
              <a:noFill/>
              <a:prstDash val="solid"/>
              <a:miter/>
            </a:ln>
          </p:spPr>
          <p:txBody>
            <a:bodyPr rtlCol="0" anchor="ctr"/>
            <a:lstStyle/>
            <a:p>
              <a:endParaRPr lang="en-BR" sz="2400"/>
            </a:p>
          </p:txBody>
        </p:sp>
        <p:sp>
          <p:nvSpPr>
            <p:cNvPr id="48" name="Freeform 104">
              <a:extLst>
                <a:ext uri="{FF2B5EF4-FFF2-40B4-BE49-F238E27FC236}">
                  <a16:creationId xmlns:a16="http://schemas.microsoft.com/office/drawing/2014/main" id="{84EDF054-8482-DC91-407F-D5C45C25D331}"/>
                </a:ext>
              </a:extLst>
            </p:cNvPr>
            <p:cNvSpPr/>
            <p:nvPr/>
          </p:nvSpPr>
          <p:spPr>
            <a:xfrm>
              <a:off x="11737361" y="3411365"/>
              <a:ext cx="84122" cy="71336"/>
            </a:xfrm>
            <a:custGeom>
              <a:avLst/>
              <a:gdLst>
                <a:gd name="connsiteX0" fmla="*/ 0 w 84122"/>
                <a:gd name="connsiteY0" fmla="*/ 0 h 71336"/>
                <a:gd name="connsiteX1" fmla="*/ 84122 w 84122"/>
                <a:gd name="connsiteY1" fmla="*/ 2000 h 71336"/>
                <a:gd name="connsiteX2" fmla="*/ 0 w 84122"/>
                <a:gd name="connsiteY2" fmla="*/ 71336 h 71336"/>
                <a:gd name="connsiteX3" fmla="*/ 0 w 84122"/>
                <a:gd name="connsiteY3" fmla="*/ 0 h 71336"/>
              </a:gdLst>
              <a:ahLst/>
              <a:cxnLst>
                <a:cxn ang="0">
                  <a:pos x="connsiteX0" y="connsiteY0"/>
                </a:cxn>
                <a:cxn ang="0">
                  <a:pos x="connsiteX1" y="connsiteY1"/>
                </a:cxn>
                <a:cxn ang="0">
                  <a:pos x="connsiteX2" y="connsiteY2"/>
                </a:cxn>
                <a:cxn ang="0">
                  <a:pos x="connsiteX3" y="connsiteY3"/>
                </a:cxn>
              </a:cxnLst>
              <a:rect l="l" t="t" r="r" b="b"/>
              <a:pathLst>
                <a:path w="84122" h="71336">
                  <a:moveTo>
                    <a:pt x="0" y="0"/>
                  </a:moveTo>
                  <a:cubicBezTo>
                    <a:pt x="0" y="0"/>
                    <a:pt x="58752" y="10667"/>
                    <a:pt x="84122" y="2000"/>
                  </a:cubicBezTo>
                  <a:cubicBezTo>
                    <a:pt x="78113" y="48669"/>
                    <a:pt x="0" y="71336"/>
                    <a:pt x="0" y="71336"/>
                  </a:cubicBezTo>
                  <a:lnTo>
                    <a:pt x="0" y="0"/>
                  </a:lnTo>
                  <a:close/>
                </a:path>
              </a:pathLst>
            </a:custGeom>
            <a:solidFill>
              <a:schemeClr val="tx2">
                <a:lumMod val="50000"/>
              </a:schemeClr>
            </a:solidFill>
            <a:ln w="6660" cap="flat">
              <a:noFill/>
              <a:prstDash val="solid"/>
              <a:miter/>
            </a:ln>
          </p:spPr>
          <p:txBody>
            <a:bodyPr rtlCol="0" anchor="ctr"/>
            <a:lstStyle/>
            <a:p>
              <a:endParaRPr lang="en-BR" sz="2400"/>
            </a:p>
          </p:txBody>
        </p:sp>
      </p:grpSp>
      <p:grpSp>
        <p:nvGrpSpPr>
          <p:cNvPr id="58" name="Group 57">
            <a:extLst>
              <a:ext uri="{FF2B5EF4-FFF2-40B4-BE49-F238E27FC236}">
                <a16:creationId xmlns:a16="http://schemas.microsoft.com/office/drawing/2014/main" id="{BBDDFCC8-C1A8-1511-8574-68B24142B2B0}"/>
              </a:ext>
            </a:extLst>
          </p:cNvPr>
          <p:cNvGrpSpPr/>
          <p:nvPr/>
        </p:nvGrpSpPr>
        <p:grpSpPr>
          <a:xfrm>
            <a:off x="6596799" y="1665837"/>
            <a:ext cx="1060207" cy="5192164"/>
            <a:chOff x="11394196" y="1885304"/>
            <a:chExt cx="795155" cy="3894123"/>
          </a:xfrm>
          <a:effectLst>
            <a:outerShdw blurRad="50800" dist="38100" dir="8100000" algn="tr" rotWithShape="0">
              <a:prstClr val="black">
                <a:alpha val="40000"/>
              </a:prstClr>
            </a:outerShdw>
          </a:effectLst>
        </p:grpSpPr>
        <p:sp>
          <p:nvSpPr>
            <p:cNvPr id="59" name="Freeform 98">
              <a:extLst>
                <a:ext uri="{FF2B5EF4-FFF2-40B4-BE49-F238E27FC236}">
                  <a16:creationId xmlns:a16="http://schemas.microsoft.com/office/drawing/2014/main" id="{9992F455-72CD-22E1-0497-6F78BEE9F9B8}"/>
                </a:ext>
              </a:extLst>
            </p:cNvPr>
            <p:cNvSpPr/>
            <p:nvPr/>
          </p:nvSpPr>
          <p:spPr>
            <a:xfrm>
              <a:off x="11394196" y="1885304"/>
              <a:ext cx="795155" cy="1530061"/>
            </a:xfrm>
            <a:custGeom>
              <a:avLst/>
              <a:gdLst>
                <a:gd name="connsiteX0" fmla="*/ 397911 w 795155"/>
                <a:gd name="connsiteY0" fmla="*/ 1530062 h 1530061"/>
                <a:gd name="connsiteX1" fmla="*/ 397243 w 795155"/>
                <a:gd name="connsiteY1" fmla="*/ 1530062 h 1530061"/>
                <a:gd name="connsiteX2" fmla="*/ 0 w 795155"/>
                <a:gd name="connsiteY2" fmla="*/ 1133379 h 1530061"/>
                <a:gd name="connsiteX3" fmla="*/ 0 w 795155"/>
                <a:gd name="connsiteY3" fmla="*/ 396683 h 1530061"/>
                <a:gd name="connsiteX4" fmla="*/ 397243 w 795155"/>
                <a:gd name="connsiteY4" fmla="*/ 0 h 1530061"/>
                <a:gd name="connsiteX5" fmla="*/ 397911 w 795155"/>
                <a:gd name="connsiteY5" fmla="*/ 0 h 1530061"/>
                <a:gd name="connsiteX6" fmla="*/ 795154 w 795155"/>
                <a:gd name="connsiteY6" fmla="*/ 396683 h 1530061"/>
                <a:gd name="connsiteX7" fmla="*/ 795154 w 795155"/>
                <a:gd name="connsiteY7" fmla="*/ 1133379 h 1530061"/>
                <a:gd name="connsiteX8" fmla="*/ 397911 w 795155"/>
                <a:gd name="connsiteY8" fmla="*/ 1530062 h 153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155" h="1530061">
                  <a:moveTo>
                    <a:pt x="397911" y="1530062"/>
                  </a:moveTo>
                  <a:lnTo>
                    <a:pt x="397243" y="1530062"/>
                  </a:lnTo>
                  <a:cubicBezTo>
                    <a:pt x="177591" y="1530062"/>
                    <a:pt x="0" y="1352721"/>
                    <a:pt x="0" y="1133379"/>
                  </a:cubicBezTo>
                  <a:lnTo>
                    <a:pt x="0" y="396683"/>
                  </a:lnTo>
                  <a:cubicBezTo>
                    <a:pt x="0" y="177340"/>
                    <a:pt x="177591" y="0"/>
                    <a:pt x="397243" y="0"/>
                  </a:cubicBezTo>
                  <a:lnTo>
                    <a:pt x="397911" y="0"/>
                  </a:lnTo>
                  <a:cubicBezTo>
                    <a:pt x="617563" y="0"/>
                    <a:pt x="795154" y="177340"/>
                    <a:pt x="795154" y="396683"/>
                  </a:cubicBezTo>
                  <a:lnTo>
                    <a:pt x="795154" y="1133379"/>
                  </a:lnTo>
                  <a:cubicBezTo>
                    <a:pt x="795821" y="1352055"/>
                    <a:pt x="617563" y="1530062"/>
                    <a:pt x="397911" y="1530062"/>
                  </a:cubicBezTo>
                  <a:close/>
                </a:path>
              </a:pathLst>
            </a:custGeom>
            <a:solidFill>
              <a:schemeClr val="tx1">
                <a:lumMod val="75000"/>
                <a:lumOff val="25000"/>
              </a:schemeClr>
            </a:solidFill>
            <a:ln w="6660" cap="flat">
              <a:noFill/>
              <a:prstDash val="solid"/>
              <a:miter/>
            </a:ln>
          </p:spPr>
          <p:txBody>
            <a:bodyPr rtlCol="0" anchor="ctr"/>
            <a:lstStyle/>
            <a:p>
              <a:endParaRPr lang="en-BR" sz="2400"/>
            </a:p>
          </p:txBody>
        </p:sp>
        <p:sp>
          <p:nvSpPr>
            <p:cNvPr id="60" name="Freeform 99">
              <a:extLst>
                <a:ext uri="{FF2B5EF4-FFF2-40B4-BE49-F238E27FC236}">
                  <a16:creationId xmlns:a16="http://schemas.microsoft.com/office/drawing/2014/main" id="{218EF2E5-F42E-D2F1-C760-1127B89C791D}"/>
                </a:ext>
              </a:extLst>
            </p:cNvPr>
            <p:cNvSpPr/>
            <p:nvPr/>
          </p:nvSpPr>
          <p:spPr>
            <a:xfrm>
              <a:off x="11501433" y="2688002"/>
              <a:ext cx="581348" cy="381348"/>
            </a:xfrm>
            <a:custGeom>
              <a:avLst/>
              <a:gdLst>
                <a:gd name="connsiteX0" fmla="*/ 570413 w 581348"/>
                <a:gd name="connsiteY0" fmla="*/ 260677 h 381348"/>
                <a:gd name="connsiteX1" fmla="*/ 581096 w 581348"/>
                <a:gd name="connsiteY1" fmla="*/ 240676 h 381348"/>
                <a:gd name="connsiteX2" fmla="*/ 290674 w 581348"/>
                <a:gd name="connsiteY2" fmla="*/ 0 h 381348"/>
                <a:gd name="connsiteX3" fmla="*/ 253 w 581348"/>
                <a:gd name="connsiteY3" fmla="*/ 240676 h 381348"/>
                <a:gd name="connsiteX4" fmla="*/ 10935 w 581348"/>
                <a:gd name="connsiteY4" fmla="*/ 260677 h 381348"/>
                <a:gd name="connsiteX5" fmla="*/ 290674 w 581348"/>
                <a:gd name="connsiteY5" fmla="*/ 381349 h 381348"/>
                <a:gd name="connsiteX6" fmla="*/ 570413 w 581348"/>
                <a:gd name="connsiteY6" fmla="*/ 260677 h 38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48" h="381348">
                  <a:moveTo>
                    <a:pt x="570413" y="260677"/>
                  </a:moveTo>
                  <a:cubicBezTo>
                    <a:pt x="578425" y="257344"/>
                    <a:pt x="582431" y="249343"/>
                    <a:pt x="581096" y="240676"/>
                  </a:cubicBezTo>
                  <a:cubicBezTo>
                    <a:pt x="555058" y="104004"/>
                    <a:pt x="434884" y="0"/>
                    <a:pt x="290674" y="0"/>
                  </a:cubicBezTo>
                  <a:cubicBezTo>
                    <a:pt x="145797" y="0"/>
                    <a:pt x="25623" y="103337"/>
                    <a:pt x="253" y="240676"/>
                  </a:cubicBezTo>
                  <a:cubicBezTo>
                    <a:pt x="-1082" y="248677"/>
                    <a:pt x="2924" y="257344"/>
                    <a:pt x="10935" y="260677"/>
                  </a:cubicBezTo>
                  <a:lnTo>
                    <a:pt x="290674" y="381349"/>
                  </a:lnTo>
                  <a:lnTo>
                    <a:pt x="570413" y="260677"/>
                  </a:lnTo>
                  <a:close/>
                </a:path>
              </a:pathLst>
            </a:custGeom>
            <a:solidFill>
              <a:schemeClr val="tx1">
                <a:lumMod val="85000"/>
                <a:lumOff val="15000"/>
              </a:schemeClr>
            </a:solidFill>
            <a:ln w="6660" cap="flat">
              <a:noFill/>
              <a:prstDash val="solid"/>
              <a:miter/>
            </a:ln>
          </p:spPr>
          <p:txBody>
            <a:bodyPr rtlCol="0" anchor="ctr"/>
            <a:lstStyle/>
            <a:p>
              <a:endParaRPr lang="en-BR" sz="2400"/>
            </a:p>
          </p:txBody>
        </p:sp>
        <p:sp>
          <p:nvSpPr>
            <p:cNvPr id="61" name="Freeform 100">
              <a:extLst>
                <a:ext uri="{FF2B5EF4-FFF2-40B4-BE49-F238E27FC236}">
                  <a16:creationId xmlns:a16="http://schemas.microsoft.com/office/drawing/2014/main" id="{3F5D8D44-A8B0-0786-A508-8344BE83E6DF}"/>
                </a:ext>
              </a:extLst>
            </p:cNvPr>
            <p:cNvSpPr/>
            <p:nvPr/>
          </p:nvSpPr>
          <p:spPr>
            <a:xfrm>
              <a:off x="11501433" y="2020642"/>
              <a:ext cx="581348" cy="381348"/>
            </a:xfrm>
            <a:custGeom>
              <a:avLst/>
              <a:gdLst>
                <a:gd name="connsiteX0" fmla="*/ 570413 w 581348"/>
                <a:gd name="connsiteY0" fmla="*/ 260677 h 381348"/>
                <a:gd name="connsiteX1" fmla="*/ 581096 w 581348"/>
                <a:gd name="connsiteY1" fmla="*/ 240676 h 381348"/>
                <a:gd name="connsiteX2" fmla="*/ 290674 w 581348"/>
                <a:gd name="connsiteY2" fmla="*/ 0 h 381348"/>
                <a:gd name="connsiteX3" fmla="*/ 253 w 581348"/>
                <a:gd name="connsiteY3" fmla="*/ 240676 h 381348"/>
                <a:gd name="connsiteX4" fmla="*/ 10935 w 581348"/>
                <a:gd name="connsiteY4" fmla="*/ 260677 h 381348"/>
                <a:gd name="connsiteX5" fmla="*/ 290674 w 581348"/>
                <a:gd name="connsiteY5" fmla="*/ 381349 h 381348"/>
                <a:gd name="connsiteX6" fmla="*/ 570413 w 581348"/>
                <a:gd name="connsiteY6" fmla="*/ 260677 h 38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48" h="381348">
                  <a:moveTo>
                    <a:pt x="570413" y="260677"/>
                  </a:moveTo>
                  <a:cubicBezTo>
                    <a:pt x="578425" y="257344"/>
                    <a:pt x="582431" y="249343"/>
                    <a:pt x="581096" y="240676"/>
                  </a:cubicBezTo>
                  <a:cubicBezTo>
                    <a:pt x="555058" y="104004"/>
                    <a:pt x="434884" y="0"/>
                    <a:pt x="290674" y="0"/>
                  </a:cubicBezTo>
                  <a:cubicBezTo>
                    <a:pt x="145797" y="0"/>
                    <a:pt x="25623" y="103337"/>
                    <a:pt x="253" y="240676"/>
                  </a:cubicBezTo>
                  <a:cubicBezTo>
                    <a:pt x="-1082" y="248677"/>
                    <a:pt x="2924" y="257344"/>
                    <a:pt x="10935" y="260677"/>
                  </a:cubicBezTo>
                  <a:lnTo>
                    <a:pt x="290674" y="381349"/>
                  </a:lnTo>
                  <a:lnTo>
                    <a:pt x="570413" y="260677"/>
                  </a:lnTo>
                  <a:close/>
                </a:path>
              </a:pathLst>
            </a:custGeom>
            <a:solidFill>
              <a:schemeClr val="tx1">
                <a:lumMod val="85000"/>
                <a:lumOff val="15000"/>
              </a:schemeClr>
            </a:solidFill>
            <a:ln w="6660" cap="flat">
              <a:noFill/>
              <a:prstDash val="solid"/>
              <a:miter/>
            </a:ln>
          </p:spPr>
          <p:txBody>
            <a:bodyPr rtlCol="0" anchor="ctr"/>
            <a:lstStyle/>
            <a:p>
              <a:endParaRPr lang="en-BR" sz="2400"/>
            </a:p>
          </p:txBody>
        </p:sp>
        <p:sp>
          <p:nvSpPr>
            <p:cNvPr id="62" name="Freeform 101">
              <a:extLst>
                <a:ext uri="{FF2B5EF4-FFF2-40B4-BE49-F238E27FC236}">
                  <a16:creationId xmlns:a16="http://schemas.microsoft.com/office/drawing/2014/main" id="{9DE398DB-632D-1696-7D18-A1C2623640F8}"/>
                </a:ext>
              </a:extLst>
            </p:cNvPr>
            <p:cNvSpPr/>
            <p:nvPr/>
          </p:nvSpPr>
          <p:spPr>
            <a:xfrm>
              <a:off x="11737361" y="3354029"/>
              <a:ext cx="108824" cy="2425398"/>
            </a:xfrm>
            <a:custGeom>
              <a:avLst/>
              <a:gdLst>
                <a:gd name="connsiteX0" fmla="*/ 0 w 108824"/>
                <a:gd name="connsiteY0" fmla="*/ 0 h 3255464"/>
                <a:gd name="connsiteX1" fmla="*/ 108824 w 108824"/>
                <a:gd name="connsiteY1" fmla="*/ 0 h 3255464"/>
                <a:gd name="connsiteX2" fmla="*/ 108824 w 108824"/>
                <a:gd name="connsiteY2" fmla="*/ 3255464 h 3255464"/>
                <a:gd name="connsiteX3" fmla="*/ 0 w 108824"/>
                <a:gd name="connsiteY3" fmla="*/ 3255464 h 3255464"/>
              </a:gdLst>
              <a:ahLst/>
              <a:cxnLst>
                <a:cxn ang="0">
                  <a:pos x="connsiteX0" y="connsiteY0"/>
                </a:cxn>
                <a:cxn ang="0">
                  <a:pos x="connsiteX1" y="connsiteY1"/>
                </a:cxn>
                <a:cxn ang="0">
                  <a:pos x="connsiteX2" y="connsiteY2"/>
                </a:cxn>
                <a:cxn ang="0">
                  <a:pos x="connsiteX3" y="connsiteY3"/>
                </a:cxn>
              </a:cxnLst>
              <a:rect l="l" t="t" r="r" b="b"/>
              <a:pathLst>
                <a:path w="108824" h="3255464">
                  <a:moveTo>
                    <a:pt x="0" y="0"/>
                  </a:moveTo>
                  <a:lnTo>
                    <a:pt x="108824" y="0"/>
                  </a:lnTo>
                  <a:lnTo>
                    <a:pt x="108824" y="3255464"/>
                  </a:lnTo>
                  <a:lnTo>
                    <a:pt x="0" y="3255464"/>
                  </a:lnTo>
                  <a:close/>
                </a:path>
              </a:pathLst>
            </a:custGeom>
            <a:solidFill>
              <a:schemeClr val="tx1">
                <a:lumMod val="75000"/>
                <a:lumOff val="25000"/>
              </a:schemeClr>
            </a:solidFill>
            <a:ln w="6660" cap="flat">
              <a:noFill/>
              <a:prstDash val="solid"/>
              <a:miter/>
            </a:ln>
          </p:spPr>
          <p:txBody>
            <a:bodyPr rtlCol="0" anchor="ctr"/>
            <a:lstStyle/>
            <a:p>
              <a:endParaRPr lang="en-BR" sz="2400"/>
            </a:p>
          </p:txBody>
        </p:sp>
        <p:sp>
          <p:nvSpPr>
            <p:cNvPr id="63" name="Freeform 102">
              <a:extLst>
                <a:ext uri="{FF2B5EF4-FFF2-40B4-BE49-F238E27FC236}">
                  <a16:creationId xmlns:a16="http://schemas.microsoft.com/office/drawing/2014/main" id="{C7C961FF-BEE5-C39F-B7A4-33227546B164}"/>
                </a:ext>
              </a:extLst>
            </p:cNvPr>
            <p:cNvSpPr/>
            <p:nvPr/>
          </p:nvSpPr>
          <p:spPr>
            <a:xfrm>
              <a:off x="11546417" y="2071311"/>
              <a:ext cx="491379" cy="490686"/>
            </a:xfrm>
            <a:custGeom>
              <a:avLst/>
              <a:gdLst>
                <a:gd name="connsiteX0" fmla="*/ 491379 w 491379"/>
                <a:gd name="connsiteY0" fmla="*/ 245343 h 490686"/>
                <a:gd name="connsiteX1" fmla="*/ 245690 w 491379"/>
                <a:gd name="connsiteY1" fmla="*/ 490686 h 490686"/>
                <a:gd name="connsiteX2" fmla="*/ 0 w 491379"/>
                <a:gd name="connsiteY2" fmla="*/ 245343 h 490686"/>
                <a:gd name="connsiteX3" fmla="*/ 245690 w 491379"/>
                <a:gd name="connsiteY3" fmla="*/ 0 h 490686"/>
                <a:gd name="connsiteX4" fmla="*/ 491379 w 491379"/>
                <a:gd name="connsiteY4" fmla="*/ 245343 h 490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9" h="490686">
                  <a:moveTo>
                    <a:pt x="491379" y="245343"/>
                  </a:moveTo>
                  <a:cubicBezTo>
                    <a:pt x="491379" y="380843"/>
                    <a:pt x="381380" y="490686"/>
                    <a:pt x="245690" y="490686"/>
                  </a:cubicBezTo>
                  <a:cubicBezTo>
                    <a:pt x="109999" y="490686"/>
                    <a:pt x="0" y="380843"/>
                    <a:pt x="0" y="245343"/>
                  </a:cubicBezTo>
                  <a:cubicBezTo>
                    <a:pt x="0" y="109844"/>
                    <a:pt x="109999" y="0"/>
                    <a:pt x="245690" y="0"/>
                  </a:cubicBezTo>
                  <a:cubicBezTo>
                    <a:pt x="381380" y="0"/>
                    <a:pt x="491379" y="109844"/>
                    <a:pt x="491379" y="245343"/>
                  </a:cubicBezTo>
                  <a:close/>
                </a:path>
              </a:pathLst>
            </a:custGeom>
            <a:solidFill>
              <a:srgbClr val="CC3232"/>
            </a:solidFill>
            <a:ln w="6660" cap="flat">
              <a:noFill/>
              <a:prstDash val="solid"/>
              <a:miter/>
            </a:ln>
          </p:spPr>
          <p:txBody>
            <a:bodyPr rtlCol="0" anchor="ctr"/>
            <a:lstStyle/>
            <a:p>
              <a:endParaRPr lang="en-BR" sz="2400"/>
            </a:p>
          </p:txBody>
        </p:sp>
        <p:sp>
          <p:nvSpPr>
            <p:cNvPr id="64" name="Freeform 103">
              <a:extLst>
                <a:ext uri="{FF2B5EF4-FFF2-40B4-BE49-F238E27FC236}">
                  <a16:creationId xmlns:a16="http://schemas.microsoft.com/office/drawing/2014/main" id="{E792E540-7BBD-15EE-05D2-5A7BF4C78589}"/>
                </a:ext>
              </a:extLst>
            </p:cNvPr>
            <p:cNvSpPr/>
            <p:nvPr/>
          </p:nvSpPr>
          <p:spPr>
            <a:xfrm>
              <a:off x="11546417" y="2738005"/>
              <a:ext cx="491379" cy="490686"/>
            </a:xfrm>
            <a:custGeom>
              <a:avLst/>
              <a:gdLst>
                <a:gd name="connsiteX0" fmla="*/ 491379 w 491379"/>
                <a:gd name="connsiteY0" fmla="*/ 245343 h 490686"/>
                <a:gd name="connsiteX1" fmla="*/ 245690 w 491379"/>
                <a:gd name="connsiteY1" fmla="*/ 490686 h 490686"/>
                <a:gd name="connsiteX2" fmla="*/ 0 w 491379"/>
                <a:gd name="connsiteY2" fmla="*/ 245343 h 490686"/>
                <a:gd name="connsiteX3" fmla="*/ 245690 w 491379"/>
                <a:gd name="connsiteY3" fmla="*/ 0 h 490686"/>
                <a:gd name="connsiteX4" fmla="*/ 491379 w 491379"/>
                <a:gd name="connsiteY4" fmla="*/ 245343 h 490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9" h="490686">
                  <a:moveTo>
                    <a:pt x="491379" y="245343"/>
                  </a:moveTo>
                  <a:cubicBezTo>
                    <a:pt x="491379" y="380843"/>
                    <a:pt x="381380" y="490686"/>
                    <a:pt x="245690" y="490686"/>
                  </a:cubicBezTo>
                  <a:cubicBezTo>
                    <a:pt x="109999" y="490686"/>
                    <a:pt x="0" y="380843"/>
                    <a:pt x="0" y="245343"/>
                  </a:cubicBezTo>
                  <a:cubicBezTo>
                    <a:pt x="0" y="109844"/>
                    <a:pt x="109999" y="0"/>
                    <a:pt x="245690" y="0"/>
                  </a:cubicBezTo>
                  <a:cubicBezTo>
                    <a:pt x="381380" y="0"/>
                    <a:pt x="491379" y="109844"/>
                    <a:pt x="491379" y="245343"/>
                  </a:cubicBezTo>
                  <a:close/>
                </a:path>
              </a:pathLst>
            </a:custGeom>
            <a:solidFill>
              <a:schemeClr val="tx1">
                <a:lumMod val="65000"/>
                <a:lumOff val="35000"/>
              </a:schemeClr>
            </a:solidFill>
            <a:ln w="6660" cap="flat">
              <a:noFill/>
              <a:prstDash val="solid"/>
              <a:miter/>
            </a:ln>
          </p:spPr>
          <p:txBody>
            <a:bodyPr rtlCol="0" anchor="ctr"/>
            <a:lstStyle/>
            <a:p>
              <a:endParaRPr lang="en-BR" sz="2400"/>
            </a:p>
          </p:txBody>
        </p:sp>
        <p:sp>
          <p:nvSpPr>
            <p:cNvPr id="65" name="Freeform 104">
              <a:extLst>
                <a:ext uri="{FF2B5EF4-FFF2-40B4-BE49-F238E27FC236}">
                  <a16:creationId xmlns:a16="http://schemas.microsoft.com/office/drawing/2014/main" id="{358A23C3-C5B0-7299-08B6-D3F7F3196540}"/>
                </a:ext>
              </a:extLst>
            </p:cNvPr>
            <p:cNvSpPr/>
            <p:nvPr/>
          </p:nvSpPr>
          <p:spPr>
            <a:xfrm>
              <a:off x="11737361" y="3411365"/>
              <a:ext cx="84122" cy="71336"/>
            </a:xfrm>
            <a:custGeom>
              <a:avLst/>
              <a:gdLst>
                <a:gd name="connsiteX0" fmla="*/ 0 w 84122"/>
                <a:gd name="connsiteY0" fmla="*/ 0 h 71336"/>
                <a:gd name="connsiteX1" fmla="*/ 84122 w 84122"/>
                <a:gd name="connsiteY1" fmla="*/ 2000 h 71336"/>
                <a:gd name="connsiteX2" fmla="*/ 0 w 84122"/>
                <a:gd name="connsiteY2" fmla="*/ 71336 h 71336"/>
                <a:gd name="connsiteX3" fmla="*/ 0 w 84122"/>
                <a:gd name="connsiteY3" fmla="*/ 0 h 71336"/>
              </a:gdLst>
              <a:ahLst/>
              <a:cxnLst>
                <a:cxn ang="0">
                  <a:pos x="connsiteX0" y="connsiteY0"/>
                </a:cxn>
                <a:cxn ang="0">
                  <a:pos x="connsiteX1" y="connsiteY1"/>
                </a:cxn>
                <a:cxn ang="0">
                  <a:pos x="connsiteX2" y="connsiteY2"/>
                </a:cxn>
                <a:cxn ang="0">
                  <a:pos x="connsiteX3" y="connsiteY3"/>
                </a:cxn>
              </a:cxnLst>
              <a:rect l="l" t="t" r="r" b="b"/>
              <a:pathLst>
                <a:path w="84122" h="71336">
                  <a:moveTo>
                    <a:pt x="0" y="0"/>
                  </a:moveTo>
                  <a:cubicBezTo>
                    <a:pt x="0" y="0"/>
                    <a:pt x="58752" y="10667"/>
                    <a:pt x="84122" y="2000"/>
                  </a:cubicBezTo>
                  <a:cubicBezTo>
                    <a:pt x="78113" y="48669"/>
                    <a:pt x="0" y="71336"/>
                    <a:pt x="0" y="71336"/>
                  </a:cubicBezTo>
                  <a:lnTo>
                    <a:pt x="0" y="0"/>
                  </a:lnTo>
                  <a:close/>
                </a:path>
              </a:pathLst>
            </a:custGeom>
            <a:solidFill>
              <a:schemeClr val="tx2">
                <a:lumMod val="50000"/>
              </a:schemeClr>
            </a:solidFill>
            <a:ln w="6660" cap="flat">
              <a:noFill/>
              <a:prstDash val="solid"/>
              <a:miter/>
            </a:ln>
          </p:spPr>
          <p:txBody>
            <a:bodyPr rtlCol="0" anchor="ctr"/>
            <a:lstStyle/>
            <a:p>
              <a:endParaRPr lang="en-BR" sz="2400"/>
            </a:p>
          </p:txBody>
        </p:sp>
      </p:grpSp>
    </p:spTree>
    <p:extLst>
      <p:ext uri="{BB962C8B-B14F-4D97-AF65-F5344CB8AC3E}">
        <p14:creationId xmlns:p14="http://schemas.microsoft.com/office/powerpoint/2010/main" val="4041354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9BDEA-4FEB-E872-737C-5F0B659FBFC4}"/>
              </a:ext>
            </a:extLst>
          </p:cNvPr>
          <p:cNvSpPr>
            <a:spLocks noGrp="1"/>
          </p:cNvSpPr>
          <p:nvPr>
            <p:ph type="title"/>
          </p:nvPr>
        </p:nvSpPr>
        <p:spPr>
          <a:xfrm>
            <a:off x="1136397" y="502020"/>
            <a:ext cx="5323715" cy="1642970"/>
          </a:xfrm>
        </p:spPr>
        <p:txBody>
          <a:bodyPr anchor="b">
            <a:normAutofit/>
          </a:bodyPr>
          <a:lstStyle/>
          <a:p>
            <a:r>
              <a:rPr lang="en-US" sz="4000"/>
              <a:t>Deadlines</a:t>
            </a:r>
          </a:p>
        </p:txBody>
      </p:sp>
      <p:sp>
        <p:nvSpPr>
          <p:cNvPr id="3" name="Content Placeholder 2">
            <a:extLst>
              <a:ext uri="{FF2B5EF4-FFF2-40B4-BE49-F238E27FC236}">
                <a16:creationId xmlns:a16="http://schemas.microsoft.com/office/drawing/2014/main" id="{35BD5D5E-B2FA-E9B6-6A00-BCA1EE4AE7F4}"/>
              </a:ext>
            </a:extLst>
          </p:cNvPr>
          <p:cNvSpPr>
            <a:spLocks noGrp="1"/>
          </p:cNvSpPr>
          <p:nvPr>
            <p:ph idx="1"/>
          </p:nvPr>
        </p:nvSpPr>
        <p:spPr>
          <a:xfrm>
            <a:off x="1144923" y="2405894"/>
            <a:ext cx="5315189" cy="3535083"/>
          </a:xfrm>
        </p:spPr>
        <p:txBody>
          <a:bodyPr anchor="t">
            <a:normAutofit/>
          </a:bodyPr>
          <a:lstStyle/>
          <a:p>
            <a:pPr>
              <a:spcBef>
                <a:spcPts val="2200"/>
              </a:spcBef>
            </a:pPr>
            <a:r>
              <a:rPr lang="en-US" sz="2000"/>
              <a:t>ARPA Project &amp; Expenditure October Report: Submit it when you are able, even if after the deadline</a:t>
            </a:r>
          </a:p>
          <a:p>
            <a:pPr>
              <a:spcBef>
                <a:spcPts val="2200"/>
              </a:spcBef>
            </a:pPr>
            <a:r>
              <a:rPr lang="en-US" sz="2000"/>
              <a:t>Audit?:</a:t>
            </a:r>
          </a:p>
          <a:p>
            <a:pPr>
              <a:spcBef>
                <a:spcPts val="2200"/>
              </a:spcBef>
            </a:pPr>
            <a:r>
              <a:rPr lang="en-US" sz="2000"/>
              <a:t>Other?:</a:t>
            </a:r>
          </a:p>
        </p:txBody>
      </p:sp>
      <p:sp>
        <p:nvSpPr>
          <p:cNvPr id="4105" name="Rectangle 410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9" name="Rectangle 410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1" name="Rectangle 411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a:extLst>
              <a:ext uri="{FF2B5EF4-FFF2-40B4-BE49-F238E27FC236}">
                <a16:creationId xmlns:a16="http://schemas.microsoft.com/office/drawing/2014/main" id="{0A345922-DD6D-3CBB-AE25-50E41FDC4F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66133" y="1663051"/>
            <a:ext cx="3673419" cy="36734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010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4FE7E-3FD8-DDF7-AD69-B33445E0F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0FC20F-55E5-363F-EFF2-584ACDED65A6}"/>
              </a:ext>
            </a:extLst>
          </p:cNvPr>
          <p:cNvSpPr>
            <a:spLocks noGrp="1"/>
          </p:cNvSpPr>
          <p:nvPr>
            <p:ph type="title"/>
          </p:nvPr>
        </p:nvSpPr>
        <p:spPr>
          <a:xfrm>
            <a:off x="5596502" y="-479330"/>
            <a:ext cx="5754896" cy="1667569"/>
          </a:xfrm>
        </p:spPr>
        <p:txBody>
          <a:bodyPr anchor="b">
            <a:normAutofit/>
          </a:bodyPr>
          <a:lstStyle/>
          <a:p>
            <a:pPr algn="ctr"/>
            <a:r>
              <a:rPr lang="en-US" sz="4000" dirty="0"/>
              <a:t>Mutual Aid</a:t>
            </a:r>
          </a:p>
        </p:txBody>
      </p:sp>
      <p:pic>
        <p:nvPicPr>
          <p:cNvPr id="1026" name="Picture 2">
            <a:extLst>
              <a:ext uri="{FF2B5EF4-FFF2-40B4-BE49-F238E27FC236}">
                <a16:creationId xmlns:a16="http://schemas.microsoft.com/office/drawing/2014/main" id="{343CB013-BDA3-8205-C74F-641E14425FD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8130" y="1449497"/>
            <a:ext cx="3876165" cy="352731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AA6C24E5-29F1-DB5B-D02E-B13CA81AEB6E}"/>
              </a:ext>
            </a:extLst>
          </p:cNvPr>
          <p:cNvSpPr>
            <a:spLocks noGrp="1"/>
          </p:cNvSpPr>
          <p:nvPr>
            <p:ph idx="1"/>
          </p:nvPr>
        </p:nvSpPr>
        <p:spPr>
          <a:xfrm>
            <a:off x="5449078" y="1825625"/>
            <a:ext cx="5904722" cy="4351338"/>
          </a:xfrm>
        </p:spPr>
        <p:txBody>
          <a:bodyPr>
            <a:normAutofit fontScale="92500" lnSpcReduction="20000"/>
          </a:bodyPr>
          <a:lstStyle/>
          <a:p>
            <a:r>
              <a:rPr lang="en-US" dirty="0"/>
              <a:t>G.S. 160A-288 (applicable to cities and counties, see G.S. 153A-212):</a:t>
            </a:r>
          </a:p>
          <a:p>
            <a:pPr lvl="1"/>
            <a:r>
              <a:rPr lang="en-US" dirty="0"/>
              <a:t>Cooperation between law enforcement agencies</a:t>
            </a:r>
          </a:p>
          <a:p>
            <a:r>
              <a:rPr lang="en-US" dirty="0"/>
              <a:t>G.S. 166A-19.72 (applicable to all political subdivisions): </a:t>
            </a:r>
          </a:p>
          <a:p>
            <a:pPr lvl="1"/>
            <a:r>
              <a:rPr lang="en-US" dirty="0"/>
              <a:t>“</a:t>
            </a:r>
            <a:r>
              <a:rPr lang="en-US" dirty="0">
                <a:effectLst/>
              </a:rPr>
              <a:t>Mutual aid agreements may include, but are not limited to, the furnishing or exchange of such supplies, equipment, facilities, personnel, and services as may be needed; the reimbursement of costs and expenses for equipment, supplies, personnel, and similar items; and on such terms and conditions as deemed necessary.” </a:t>
            </a:r>
          </a:p>
          <a:p>
            <a:pPr lvl="1"/>
            <a:r>
              <a:rPr lang="en-US" dirty="0">
                <a:hlinkClick r:id="rId3"/>
              </a:rPr>
              <a:t>State Mutual Aid Agreement </a:t>
            </a:r>
            <a:endParaRPr lang="en-US" dirty="0"/>
          </a:p>
          <a:p>
            <a:endParaRPr lang="en-US" dirty="0"/>
          </a:p>
          <a:p>
            <a:pPr lvl="1"/>
            <a:endParaRPr lang="en-US" dirty="0"/>
          </a:p>
        </p:txBody>
      </p:sp>
    </p:spTree>
    <p:extLst>
      <p:ext uri="{BB962C8B-B14F-4D97-AF65-F5344CB8AC3E}">
        <p14:creationId xmlns:p14="http://schemas.microsoft.com/office/powerpoint/2010/main" val="4155773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F66D9-A896-65E3-DAD3-F7BC2F6C8606}"/>
              </a:ext>
            </a:extLst>
          </p:cNvPr>
          <p:cNvSpPr>
            <a:spLocks noGrp="1"/>
          </p:cNvSpPr>
          <p:nvPr>
            <p:ph type="title"/>
          </p:nvPr>
        </p:nvSpPr>
        <p:spPr/>
        <p:txBody>
          <a:bodyPr/>
          <a:lstStyle/>
          <a:p>
            <a:r>
              <a:rPr lang="en-US" dirty="0"/>
              <a:t>Mutual Aid (MAA) and FEMA Reimbursements</a:t>
            </a:r>
          </a:p>
        </p:txBody>
      </p:sp>
      <p:sp>
        <p:nvSpPr>
          <p:cNvPr id="3" name="Content Placeholder 2">
            <a:extLst>
              <a:ext uri="{FF2B5EF4-FFF2-40B4-BE49-F238E27FC236}">
                <a16:creationId xmlns:a16="http://schemas.microsoft.com/office/drawing/2014/main" id="{2EA13917-4D4B-2DE0-B932-F6D64075E579}"/>
              </a:ext>
            </a:extLst>
          </p:cNvPr>
          <p:cNvSpPr>
            <a:spLocks noGrp="1"/>
          </p:cNvSpPr>
          <p:nvPr>
            <p:ph idx="1"/>
          </p:nvPr>
        </p:nvSpPr>
        <p:spPr/>
        <p:txBody>
          <a:bodyPr>
            <a:normAutofit fontScale="92500" lnSpcReduction="20000"/>
          </a:bodyPr>
          <a:lstStyle/>
          <a:p>
            <a:pPr marL="0" indent="0">
              <a:buNone/>
            </a:pPr>
            <a:r>
              <a:rPr lang="en-US" b="0" i="0" u="none" strike="noStrike" dirty="0">
                <a:solidFill>
                  <a:srgbClr val="1B1B1B"/>
                </a:solidFill>
                <a:effectLst/>
                <a:latin typeface="Source Sans Pro" panose="020B0503030403020204" pitchFamily="34" charset="0"/>
              </a:rPr>
              <a:t>Emergency protective measures to save lives, protect public health and safety, and protect improve property may be eligible for Public Assistance reimbursement. When an applicant does not have adequate resources to respond to an incident, it (“Requesting Entity”) may request resources from another jurisdiction through an MAA. Mutual aid work is subject to the same eligibility criteria as contract work, and the Requesting Entity must provide a description of the services requested and received, along with documentation of associated costs (e.g., labor, equipment, supplies, or materials) to FEMA.  In order to be eligible, costs must be adequately documented and directly tied to the performance of eligible work.  FEMA policy provides a list of documentation the applicant should submit to support MAA costs claimed, but states the list is not all-</a:t>
            </a:r>
            <a:r>
              <a:rPr lang="en-US" b="0" i="0" u="none" strike="noStrike" dirty="0" err="1">
                <a:solidFill>
                  <a:srgbClr val="1B1B1B"/>
                </a:solidFill>
                <a:effectLst/>
                <a:latin typeface="Source Sans Pro" panose="020B0503030403020204" pitchFamily="34" charset="0"/>
              </a:rPr>
              <a:t>inclusive.The</a:t>
            </a:r>
            <a:r>
              <a:rPr lang="en-US" b="0" i="0" u="none" strike="noStrike" dirty="0">
                <a:solidFill>
                  <a:srgbClr val="1B1B1B"/>
                </a:solidFill>
                <a:effectLst/>
                <a:latin typeface="Source Sans Pro" panose="020B0503030403020204" pitchFamily="34" charset="0"/>
              </a:rPr>
              <a:t> list of items includes services requested and received; information pertaining to labor, equipment, and supplies; and invoices </a:t>
            </a:r>
            <a:endParaRPr lang="en-US" dirty="0"/>
          </a:p>
        </p:txBody>
      </p:sp>
    </p:spTree>
    <p:extLst>
      <p:ext uri="{BB962C8B-B14F-4D97-AF65-F5344CB8AC3E}">
        <p14:creationId xmlns:p14="http://schemas.microsoft.com/office/powerpoint/2010/main" val="1095869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A05383-4EC9-68F6-CF23-DF274CE43B3E}"/>
              </a:ext>
            </a:extLst>
          </p:cNvPr>
          <p:cNvSpPr>
            <a:spLocks noGrp="1"/>
          </p:cNvSpPr>
          <p:nvPr>
            <p:ph type="title"/>
          </p:nvPr>
        </p:nvSpPr>
        <p:spPr/>
        <p:txBody>
          <a:bodyPr/>
          <a:lstStyle/>
          <a:p>
            <a:pPr algn="ctr"/>
            <a:r>
              <a:rPr lang="en-US" dirty="0"/>
              <a:t>Mutual Aid Documentation</a:t>
            </a:r>
          </a:p>
        </p:txBody>
      </p:sp>
      <p:sp>
        <p:nvSpPr>
          <p:cNvPr id="5" name="Text Placeholder 4">
            <a:extLst>
              <a:ext uri="{FF2B5EF4-FFF2-40B4-BE49-F238E27FC236}">
                <a16:creationId xmlns:a16="http://schemas.microsoft.com/office/drawing/2014/main" id="{03525D55-594D-ECD3-0E18-1459F8093BC8}"/>
              </a:ext>
            </a:extLst>
          </p:cNvPr>
          <p:cNvSpPr>
            <a:spLocks noGrp="1"/>
          </p:cNvSpPr>
          <p:nvPr>
            <p:ph type="body" idx="1"/>
          </p:nvPr>
        </p:nvSpPr>
        <p:spPr/>
        <p:txBody>
          <a:bodyPr/>
          <a:lstStyle/>
          <a:p>
            <a:r>
              <a:rPr lang="en-US" dirty="0"/>
              <a:t>Requesting Local Governments</a:t>
            </a:r>
          </a:p>
        </p:txBody>
      </p:sp>
      <p:sp>
        <p:nvSpPr>
          <p:cNvPr id="6" name="Content Placeholder 5">
            <a:extLst>
              <a:ext uri="{FF2B5EF4-FFF2-40B4-BE49-F238E27FC236}">
                <a16:creationId xmlns:a16="http://schemas.microsoft.com/office/drawing/2014/main" id="{F8618711-2B02-4FF7-B182-D5FFD4158C62}"/>
              </a:ext>
            </a:extLst>
          </p:cNvPr>
          <p:cNvSpPr>
            <a:spLocks noGrp="1"/>
          </p:cNvSpPr>
          <p:nvPr>
            <p:ph sz="half" idx="2"/>
          </p:nvPr>
        </p:nvSpPr>
        <p:spPr/>
        <p:txBody>
          <a:bodyPr>
            <a:normAutofit fontScale="77500" lnSpcReduction="20000"/>
          </a:bodyPr>
          <a:lstStyle/>
          <a:p>
            <a:pPr marL="0" indent="0" algn="l">
              <a:spcBef>
                <a:spcPts val="0"/>
              </a:spcBef>
              <a:buNone/>
            </a:pPr>
            <a:r>
              <a:rPr lang="en-US" sz="1800" dirty="0">
                <a:solidFill>
                  <a:srgbClr val="212529"/>
                </a:solidFill>
                <a:latin typeface="Source Sans Pro" panose="020B0503030403020204" pitchFamily="34" charset="0"/>
              </a:rPr>
              <a:t>S</a:t>
            </a:r>
            <a:r>
              <a:rPr lang="en-US" sz="1800" b="0" i="0" u="none" strike="noStrike" dirty="0">
                <a:solidFill>
                  <a:srgbClr val="212529"/>
                </a:solidFill>
                <a:effectLst/>
                <a:latin typeface="Source Sans Pro" panose="020B0503030403020204" pitchFamily="34" charset="0"/>
              </a:rPr>
              <a:t>hould Provide:</a:t>
            </a:r>
          </a:p>
          <a:p>
            <a:pPr algn="l">
              <a:spcBef>
                <a:spcPts val="0"/>
              </a:spcBef>
              <a:buFont typeface="Arial" panose="020B0604020202020204" pitchFamily="34" charset="0"/>
              <a:buChar char="•"/>
            </a:pPr>
            <a:r>
              <a:rPr lang="en-US" sz="1800" b="0" i="0" u="none" strike="noStrike" dirty="0">
                <a:solidFill>
                  <a:srgbClr val="212529"/>
                </a:solidFill>
                <a:effectLst/>
                <a:latin typeface="Source Sans Pro" panose="020B0503030403020204" pitchFamily="34" charset="0"/>
              </a:rPr>
              <a:t>Description of conditions – if disaster has happened, damages and that request is made pursuant to this agreement. </a:t>
            </a:r>
            <a:endParaRPr lang="en-US" b="0" i="0" u="none" strike="noStrike" dirty="0">
              <a:solidFill>
                <a:srgbClr val="212529"/>
              </a:solidFill>
              <a:effectLst/>
              <a:latin typeface="Source Sans Pro" panose="020B0503030403020204" pitchFamily="34" charset="0"/>
            </a:endParaRPr>
          </a:p>
          <a:p>
            <a:pPr algn="l">
              <a:spcBef>
                <a:spcPts val="0"/>
              </a:spcBef>
              <a:buFont typeface="Arial" panose="020B0604020202020204" pitchFamily="34" charset="0"/>
              <a:buChar char="•"/>
            </a:pPr>
            <a:r>
              <a:rPr lang="en-US" sz="1800" b="0" i="0" u="none" strike="noStrike" dirty="0">
                <a:solidFill>
                  <a:srgbClr val="212529"/>
                </a:solidFill>
                <a:effectLst/>
                <a:latin typeface="Source Sans Pro" panose="020B0503030403020204" pitchFamily="34" charset="0"/>
              </a:rPr>
              <a:t>Type of assistance needed– including amounts and type of personnel, equipment, materials, and supplies</a:t>
            </a:r>
            <a:endParaRPr lang="en-US" b="0" i="0" u="none" strike="noStrike" dirty="0">
              <a:solidFill>
                <a:srgbClr val="212529"/>
              </a:solidFill>
              <a:effectLst/>
              <a:latin typeface="Source Sans Pro" panose="020B0503030403020204" pitchFamily="34" charset="0"/>
            </a:endParaRPr>
          </a:p>
          <a:p>
            <a:pPr algn="l">
              <a:spcBef>
                <a:spcPts val="0"/>
              </a:spcBef>
              <a:buFont typeface="Arial" panose="020B0604020202020204" pitchFamily="34" charset="0"/>
              <a:buChar char="•"/>
            </a:pPr>
            <a:r>
              <a:rPr lang="en-US" sz="1800" b="0" i="0" u="none" strike="noStrike" dirty="0">
                <a:solidFill>
                  <a:srgbClr val="212529"/>
                </a:solidFill>
                <a:effectLst/>
                <a:latin typeface="Source Sans Pro" panose="020B0503030403020204" pitchFamily="34" charset="0"/>
              </a:rPr>
              <a:t>Estimated length of time assistance is needed</a:t>
            </a:r>
            <a:endParaRPr lang="en-US" b="0" i="0" u="none" strike="noStrike" dirty="0">
              <a:solidFill>
                <a:srgbClr val="212529"/>
              </a:solidFill>
              <a:effectLst/>
              <a:latin typeface="Source Sans Pro" panose="020B0503030403020204" pitchFamily="34" charset="0"/>
            </a:endParaRPr>
          </a:p>
          <a:p>
            <a:pPr algn="l">
              <a:spcBef>
                <a:spcPts val="0"/>
              </a:spcBef>
              <a:buFont typeface="Arial" panose="020B0604020202020204" pitchFamily="34" charset="0"/>
              <a:buChar char="•"/>
            </a:pPr>
            <a:r>
              <a:rPr lang="en-US" sz="1800" b="0" i="0" u="none" strike="noStrike" dirty="0">
                <a:solidFill>
                  <a:srgbClr val="212529"/>
                </a:solidFill>
                <a:effectLst/>
                <a:latin typeface="Source Sans Pro" panose="020B0503030403020204" pitchFamily="34" charset="0"/>
              </a:rPr>
              <a:t>Need for relief centers, staging areas, and storage outside the requesting city</a:t>
            </a:r>
            <a:endParaRPr lang="en-US" b="0" i="0" u="none" strike="noStrike" dirty="0">
              <a:solidFill>
                <a:srgbClr val="212529"/>
              </a:solidFill>
              <a:effectLst/>
              <a:latin typeface="Source Sans Pro" panose="020B0503030403020204" pitchFamily="34" charset="0"/>
            </a:endParaRPr>
          </a:p>
          <a:p>
            <a:pPr algn="l">
              <a:spcBef>
                <a:spcPts val="0"/>
              </a:spcBef>
              <a:buFont typeface="Arial" panose="020B0604020202020204" pitchFamily="34" charset="0"/>
              <a:buChar char="•"/>
            </a:pPr>
            <a:r>
              <a:rPr lang="en-US" sz="1800" b="0" i="0" u="none" strike="noStrike" dirty="0">
                <a:solidFill>
                  <a:srgbClr val="212529"/>
                </a:solidFill>
                <a:effectLst/>
                <a:latin typeface="Source Sans Pro" panose="020B0503030403020204" pitchFamily="34" charset="0"/>
              </a:rPr>
              <a:t>Time and place to meet staff from providing city</a:t>
            </a:r>
            <a:endParaRPr lang="en-US" b="0" i="0" u="none" strike="noStrike" dirty="0">
              <a:solidFill>
                <a:srgbClr val="212529"/>
              </a:solidFill>
              <a:effectLst/>
              <a:latin typeface="Source Sans Pro" panose="020B0503030403020204" pitchFamily="34" charset="0"/>
            </a:endParaRPr>
          </a:p>
          <a:p>
            <a:pPr marL="0" indent="0" algn="l">
              <a:buNone/>
            </a:pPr>
            <a:r>
              <a:rPr lang="en-US" sz="1800" b="0" strike="noStrike" dirty="0">
                <a:solidFill>
                  <a:srgbClr val="212529"/>
                </a:solidFill>
                <a:effectLst/>
                <a:latin typeface="Source Sans Pro" panose="020B0503030403020204" pitchFamily="34" charset="0"/>
              </a:rPr>
              <a:t>Must Provide:</a:t>
            </a:r>
            <a:endParaRPr lang="en-US" b="0" strike="noStrike" dirty="0">
              <a:solidFill>
                <a:srgbClr val="212529"/>
              </a:solidFill>
              <a:effectLst/>
              <a:latin typeface="Source Sans Pro" panose="020B0503030403020204" pitchFamily="34" charset="0"/>
            </a:endParaRPr>
          </a:p>
          <a:p>
            <a:pPr algn="l">
              <a:spcBef>
                <a:spcPts val="0"/>
              </a:spcBef>
              <a:buFont typeface="Arial" panose="020B0604020202020204" pitchFamily="34" charset="0"/>
              <a:buChar char="•"/>
            </a:pPr>
            <a:r>
              <a:rPr lang="en-US" sz="1800" b="0" i="0" u="none" strike="noStrike" dirty="0">
                <a:solidFill>
                  <a:srgbClr val="212529"/>
                </a:solidFill>
                <a:effectLst/>
                <a:latin typeface="Source Sans Pro" panose="020B0503030403020204" pitchFamily="34" charset="0"/>
              </a:rPr>
              <a:t>Provide basic needs of employees from the provider city, unless otherwise specified (including paying for food, housing, transportation and reasonable out-of-pocket costs)</a:t>
            </a:r>
            <a:endParaRPr lang="en-US" b="0" i="0" u="none" strike="noStrike" dirty="0">
              <a:solidFill>
                <a:srgbClr val="212529"/>
              </a:solidFill>
              <a:effectLst/>
              <a:latin typeface="Source Sans Pro" panose="020B0503030403020204" pitchFamily="34" charset="0"/>
            </a:endParaRPr>
          </a:p>
          <a:p>
            <a:pPr algn="l">
              <a:spcBef>
                <a:spcPts val="0"/>
              </a:spcBef>
              <a:buFont typeface="Arial" panose="020B0604020202020204" pitchFamily="34" charset="0"/>
              <a:buChar char="•"/>
            </a:pPr>
            <a:r>
              <a:rPr lang="en-US" sz="1800" b="0" i="0" u="none" strike="noStrike" dirty="0">
                <a:solidFill>
                  <a:srgbClr val="212529"/>
                </a:solidFill>
                <a:effectLst/>
                <a:latin typeface="Source Sans Pro" panose="020B0503030403020204" pitchFamily="34" charset="0"/>
              </a:rPr>
              <a:t>Coordinate requests for state or federal assistance through the local emergency management agency</a:t>
            </a:r>
            <a:endParaRPr lang="en-US" b="0" i="0" u="none" strike="noStrike" dirty="0">
              <a:solidFill>
                <a:srgbClr val="212529"/>
              </a:solidFill>
              <a:effectLst/>
              <a:latin typeface="Source Sans Pro" panose="020B0503030403020204" pitchFamily="34" charset="0"/>
            </a:endParaRPr>
          </a:p>
          <a:p>
            <a:pPr algn="l">
              <a:spcBef>
                <a:spcPts val="0"/>
              </a:spcBef>
              <a:buFont typeface="Arial" panose="020B0604020202020204" pitchFamily="34" charset="0"/>
              <a:buChar char="•"/>
            </a:pPr>
            <a:r>
              <a:rPr lang="en-US" sz="1800" b="0" i="0" u="none" strike="noStrike" dirty="0">
                <a:solidFill>
                  <a:srgbClr val="212529"/>
                </a:solidFill>
                <a:effectLst/>
                <a:latin typeface="Source Sans Pro" panose="020B0503030403020204" pitchFamily="34" charset="0"/>
              </a:rPr>
              <a:t>Assign work via resource provider’s supervisor</a:t>
            </a:r>
            <a:endParaRPr lang="en-US" b="0" i="0" u="none" strike="noStrike" dirty="0">
              <a:solidFill>
                <a:srgbClr val="212529"/>
              </a:solidFill>
              <a:effectLst/>
              <a:latin typeface="Source Sans Pro" panose="020B0503030403020204" pitchFamily="34" charset="0"/>
            </a:endParaRPr>
          </a:p>
          <a:p>
            <a:pPr algn="l">
              <a:spcBef>
                <a:spcPts val="0"/>
              </a:spcBef>
              <a:buFont typeface="Arial" panose="020B0604020202020204" pitchFamily="34" charset="0"/>
              <a:buChar char="•"/>
            </a:pPr>
            <a:r>
              <a:rPr lang="en-US" sz="1800" b="0" i="0" u="none" strike="noStrike" dirty="0">
                <a:solidFill>
                  <a:srgbClr val="212529"/>
                </a:solidFill>
                <a:effectLst/>
                <a:latin typeface="Source Sans Pro" panose="020B0503030403020204" pitchFamily="34" charset="0"/>
              </a:rPr>
              <a:t>Reimburse provider for all documented costs and expenses, including personnel,  equipment, and materials (using pre-established rates)</a:t>
            </a:r>
            <a:endParaRPr lang="en-US" b="0" i="0" u="none" strike="noStrike" dirty="0">
              <a:solidFill>
                <a:srgbClr val="212529"/>
              </a:solidFill>
              <a:effectLst/>
              <a:latin typeface="Source Sans Pro" panose="020B0503030403020204" pitchFamily="34" charset="0"/>
            </a:endParaRPr>
          </a:p>
          <a:p>
            <a:pPr algn="l">
              <a:spcBef>
                <a:spcPts val="0"/>
              </a:spcBef>
              <a:buFont typeface="Arial" panose="020B0604020202020204" pitchFamily="34" charset="0"/>
              <a:buChar char="•"/>
            </a:pPr>
            <a:r>
              <a:rPr lang="en-US" sz="1800" b="0" i="0" u="none" strike="noStrike" dirty="0">
                <a:solidFill>
                  <a:srgbClr val="212529"/>
                </a:solidFill>
                <a:effectLst/>
                <a:latin typeface="Source Sans Pro" panose="020B0503030403020204" pitchFamily="34" charset="0"/>
              </a:rPr>
              <a:t>Provide directions and assistance in record keeping to provider</a:t>
            </a:r>
            <a:endParaRPr lang="en-US" b="0" i="0" u="none" strike="noStrike" dirty="0">
              <a:solidFill>
                <a:srgbClr val="212529"/>
              </a:solidFill>
              <a:effectLst/>
              <a:latin typeface="Source Sans Pro" panose="020B0503030403020204" pitchFamily="34" charset="0"/>
            </a:endParaRPr>
          </a:p>
          <a:p>
            <a:endParaRPr lang="en-US" dirty="0"/>
          </a:p>
        </p:txBody>
      </p:sp>
      <p:sp>
        <p:nvSpPr>
          <p:cNvPr id="7" name="Text Placeholder 6">
            <a:extLst>
              <a:ext uri="{FF2B5EF4-FFF2-40B4-BE49-F238E27FC236}">
                <a16:creationId xmlns:a16="http://schemas.microsoft.com/office/drawing/2014/main" id="{2349E0C2-372B-32DF-5BAB-D44F5BCBFE6C}"/>
              </a:ext>
            </a:extLst>
          </p:cNvPr>
          <p:cNvSpPr>
            <a:spLocks noGrp="1"/>
          </p:cNvSpPr>
          <p:nvPr>
            <p:ph type="body" sz="quarter" idx="3"/>
          </p:nvPr>
        </p:nvSpPr>
        <p:spPr/>
        <p:txBody>
          <a:bodyPr/>
          <a:lstStyle/>
          <a:p>
            <a:r>
              <a:rPr lang="en-US" dirty="0"/>
              <a:t>Assisting Local Governments</a:t>
            </a:r>
          </a:p>
        </p:txBody>
      </p:sp>
      <p:sp>
        <p:nvSpPr>
          <p:cNvPr id="8" name="Content Placeholder 7">
            <a:extLst>
              <a:ext uri="{FF2B5EF4-FFF2-40B4-BE49-F238E27FC236}">
                <a16:creationId xmlns:a16="http://schemas.microsoft.com/office/drawing/2014/main" id="{AD939F44-A9E8-B27C-B06D-C6B0C66447FD}"/>
              </a:ext>
            </a:extLst>
          </p:cNvPr>
          <p:cNvSpPr>
            <a:spLocks noGrp="1"/>
          </p:cNvSpPr>
          <p:nvPr>
            <p:ph sz="quarter" idx="4"/>
          </p:nvPr>
        </p:nvSpPr>
        <p:spPr/>
        <p:txBody>
          <a:bodyPr>
            <a:normAutofit fontScale="77500" lnSpcReduction="20000"/>
          </a:bodyPr>
          <a:lstStyle/>
          <a:p>
            <a:pPr marL="0" indent="0" algn="l">
              <a:buNone/>
            </a:pPr>
            <a:r>
              <a:rPr lang="en-US" sz="1800" b="0" strike="noStrike" dirty="0">
                <a:solidFill>
                  <a:srgbClr val="212529"/>
                </a:solidFill>
                <a:effectLst/>
                <a:latin typeface="Source Sans Pro" panose="020B0503030403020204" pitchFamily="34" charset="0"/>
              </a:rPr>
              <a:t>Should Provide:</a:t>
            </a:r>
            <a:endParaRPr lang="en-US" b="0" strike="noStrike" dirty="0">
              <a:solidFill>
                <a:srgbClr val="212529"/>
              </a:solidFill>
              <a:effectLst/>
              <a:latin typeface="Source Sans Pro" panose="020B0503030403020204" pitchFamily="34" charset="0"/>
            </a:endParaRPr>
          </a:p>
          <a:p>
            <a:pPr algn="l">
              <a:spcBef>
                <a:spcPts val="0"/>
              </a:spcBef>
              <a:buFont typeface="Arial" panose="020B0604020202020204" pitchFamily="34" charset="0"/>
              <a:buChar char="•"/>
            </a:pPr>
            <a:r>
              <a:rPr lang="en-US" sz="1800" b="0" i="0" u="none" strike="noStrike" dirty="0">
                <a:solidFill>
                  <a:srgbClr val="212529"/>
                </a:solidFill>
                <a:effectLst/>
                <a:latin typeface="Source Sans Pro" panose="020B0503030403020204" pitchFamily="34" charset="0"/>
              </a:rPr>
              <a:t>Agree or decline to provide assistance;</a:t>
            </a:r>
            <a:endParaRPr lang="en-US" b="0" i="0" u="none" strike="noStrike" dirty="0">
              <a:solidFill>
                <a:srgbClr val="212529"/>
              </a:solidFill>
              <a:effectLst/>
              <a:latin typeface="Source Sans Pro" panose="020B0503030403020204" pitchFamily="34" charset="0"/>
            </a:endParaRPr>
          </a:p>
          <a:p>
            <a:pPr algn="l">
              <a:spcBef>
                <a:spcPts val="0"/>
              </a:spcBef>
              <a:buFont typeface="Arial" panose="020B0604020202020204" pitchFamily="34" charset="0"/>
              <a:buChar char="•"/>
            </a:pPr>
            <a:r>
              <a:rPr lang="en-US" sz="1800" b="0" i="0" u="none" strike="noStrike" dirty="0">
                <a:solidFill>
                  <a:srgbClr val="212529"/>
                </a:solidFill>
                <a:effectLst/>
                <a:latin typeface="Source Sans Pro" panose="020B0503030403020204" pitchFamily="34" charset="0"/>
              </a:rPr>
              <a:t>Description of available personnel, equipment, and other resources</a:t>
            </a:r>
            <a:endParaRPr lang="en-US" b="0" i="0" u="none" strike="noStrike" dirty="0">
              <a:solidFill>
                <a:srgbClr val="212529"/>
              </a:solidFill>
              <a:effectLst/>
              <a:latin typeface="Source Sans Pro" panose="020B0503030403020204" pitchFamily="34" charset="0"/>
            </a:endParaRPr>
          </a:p>
          <a:p>
            <a:pPr algn="l">
              <a:spcBef>
                <a:spcPts val="0"/>
              </a:spcBef>
              <a:buFont typeface="Arial" panose="020B0604020202020204" pitchFamily="34" charset="0"/>
              <a:buChar char="•"/>
            </a:pPr>
            <a:r>
              <a:rPr lang="en-US" sz="1800" b="0" i="0" u="none" strike="noStrike" dirty="0">
                <a:solidFill>
                  <a:srgbClr val="212529"/>
                </a:solidFill>
                <a:effectLst/>
                <a:latin typeface="Source Sans Pro" panose="020B0503030403020204" pitchFamily="34" charset="0"/>
              </a:rPr>
              <a:t>Length of time assistance is available</a:t>
            </a:r>
            <a:endParaRPr lang="en-US" b="0" i="0" u="none" strike="noStrike" dirty="0">
              <a:solidFill>
                <a:srgbClr val="212529"/>
              </a:solidFill>
              <a:effectLst/>
              <a:latin typeface="Source Sans Pro" panose="020B0503030403020204" pitchFamily="34" charset="0"/>
            </a:endParaRPr>
          </a:p>
          <a:p>
            <a:pPr algn="l">
              <a:spcBef>
                <a:spcPts val="0"/>
              </a:spcBef>
              <a:buFont typeface="Arial" panose="020B0604020202020204" pitchFamily="34" charset="0"/>
              <a:buChar char="•"/>
            </a:pPr>
            <a:r>
              <a:rPr lang="en-US" sz="1800" b="0" i="0" u="none" strike="noStrike" dirty="0">
                <a:solidFill>
                  <a:srgbClr val="212529"/>
                </a:solidFill>
                <a:effectLst/>
                <a:latin typeface="Source Sans Pro" panose="020B0503030403020204" pitchFamily="34" charset="0"/>
              </a:rPr>
              <a:t>Date and time assistance will arrive</a:t>
            </a:r>
            <a:endParaRPr lang="en-US" b="0" i="0" u="none" strike="noStrike" dirty="0">
              <a:solidFill>
                <a:srgbClr val="212529"/>
              </a:solidFill>
              <a:effectLst/>
              <a:latin typeface="Source Sans Pro" panose="020B0503030403020204" pitchFamily="34" charset="0"/>
            </a:endParaRPr>
          </a:p>
          <a:p>
            <a:pPr algn="l">
              <a:spcBef>
                <a:spcPts val="0"/>
              </a:spcBef>
              <a:buFont typeface="Arial" panose="020B0604020202020204" pitchFamily="34" charset="0"/>
              <a:buChar char="•"/>
            </a:pPr>
            <a:r>
              <a:rPr lang="en-US" sz="1800" b="0" i="0" u="none" strike="noStrike" dirty="0">
                <a:solidFill>
                  <a:srgbClr val="212529"/>
                </a:solidFill>
                <a:effectLst/>
                <a:latin typeface="Source Sans Pro" panose="020B0503030403020204" pitchFamily="34" charset="0"/>
              </a:rPr>
              <a:t>Supervisor's name and contact of any personnel being sent</a:t>
            </a:r>
            <a:endParaRPr lang="en-US" b="0" i="0" u="none" strike="noStrike" dirty="0">
              <a:solidFill>
                <a:srgbClr val="212529"/>
              </a:solidFill>
              <a:effectLst/>
              <a:latin typeface="Source Sans Pro" panose="020B0503030403020204" pitchFamily="34" charset="0"/>
            </a:endParaRPr>
          </a:p>
          <a:p>
            <a:pPr marL="0" indent="0" algn="l">
              <a:buNone/>
            </a:pPr>
            <a:endParaRPr lang="en-US" sz="1800" b="0" strike="noStrike" dirty="0">
              <a:solidFill>
                <a:srgbClr val="212529"/>
              </a:solidFill>
              <a:effectLst/>
              <a:latin typeface="Source Sans Pro" panose="020B0503030403020204" pitchFamily="34" charset="0"/>
            </a:endParaRPr>
          </a:p>
          <a:p>
            <a:pPr marL="0" indent="0" algn="l">
              <a:buNone/>
            </a:pPr>
            <a:r>
              <a:rPr lang="en-US" sz="1800" b="0" strike="noStrike" dirty="0">
                <a:solidFill>
                  <a:srgbClr val="212529"/>
                </a:solidFill>
                <a:effectLst/>
                <a:latin typeface="Source Sans Pro" panose="020B0503030403020204" pitchFamily="34" charset="0"/>
              </a:rPr>
              <a:t>Must Provide:</a:t>
            </a:r>
            <a:endParaRPr lang="en-US" b="0" strike="noStrike" dirty="0">
              <a:solidFill>
                <a:srgbClr val="212529"/>
              </a:solidFill>
              <a:effectLst/>
              <a:latin typeface="Source Sans Pro" panose="020B0503030403020204" pitchFamily="34" charset="0"/>
            </a:endParaRPr>
          </a:p>
          <a:p>
            <a:pPr algn="l">
              <a:spcBef>
                <a:spcPts val="0"/>
              </a:spcBef>
              <a:buFont typeface="Arial" panose="020B0604020202020204" pitchFamily="34" charset="0"/>
              <a:buChar char="•"/>
            </a:pPr>
            <a:r>
              <a:rPr lang="en-US" sz="1800" b="0" i="0" u="none" strike="noStrike" dirty="0">
                <a:solidFill>
                  <a:srgbClr val="212529"/>
                </a:solidFill>
                <a:effectLst/>
                <a:latin typeface="Source Sans Pro" panose="020B0503030403020204" pitchFamily="34" charset="0"/>
              </a:rPr>
              <a:t>Provide direct supervision of all personnel and equipment</a:t>
            </a:r>
            <a:endParaRPr lang="en-US" b="0" i="0" u="none" strike="noStrike" dirty="0">
              <a:solidFill>
                <a:srgbClr val="212529"/>
              </a:solidFill>
              <a:effectLst/>
              <a:latin typeface="Source Sans Pro" panose="020B0503030403020204" pitchFamily="34" charset="0"/>
            </a:endParaRPr>
          </a:p>
          <a:p>
            <a:pPr algn="l">
              <a:spcBef>
                <a:spcPts val="0"/>
              </a:spcBef>
              <a:buFont typeface="Arial" panose="020B0604020202020204" pitchFamily="34" charset="0"/>
              <a:buChar char="•"/>
            </a:pPr>
            <a:r>
              <a:rPr lang="en-US" sz="1800" b="0" i="0" u="none" strike="noStrike" dirty="0">
                <a:solidFill>
                  <a:srgbClr val="212529"/>
                </a:solidFill>
                <a:effectLst/>
                <a:latin typeface="Source Sans Pro" panose="020B0503030403020204" pitchFamily="34" charset="0"/>
              </a:rPr>
              <a:t>Provide adequate communications equipment among own personnel</a:t>
            </a:r>
            <a:endParaRPr lang="en-US" b="0" i="0" u="none" strike="noStrike" dirty="0">
              <a:solidFill>
                <a:srgbClr val="212529"/>
              </a:solidFill>
              <a:effectLst/>
              <a:latin typeface="Source Sans Pro" panose="020B0503030403020204" pitchFamily="34" charset="0"/>
            </a:endParaRPr>
          </a:p>
          <a:p>
            <a:pPr algn="l">
              <a:spcBef>
                <a:spcPts val="0"/>
              </a:spcBef>
              <a:buFont typeface="Arial" panose="020B0604020202020204" pitchFamily="34" charset="0"/>
              <a:buChar char="•"/>
            </a:pPr>
            <a:r>
              <a:rPr lang="en-US" sz="1800" b="0" i="0" u="none" strike="noStrike" dirty="0">
                <a:solidFill>
                  <a:srgbClr val="212529"/>
                </a:solidFill>
                <a:effectLst/>
                <a:latin typeface="Source Sans Pro" panose="020B0503030403020204" pitchFamily="34" charset="0"/>
              </a:rPr>
              <a:t>Maintain daily records for staff time, materials, and equipment costs</a:t>
            </a:r>
            <a:endParaRPr lang="en-US" b="0" i="0" u="none" strike="noStrike" dirty="0">
              <a:solidFill>
                <a:srgbClr val="212529"/>
              </a:solidFill>
              <a:effectLst/>
              <a:latin typeface="Source Sans Pro" panose="020B0503030403020204" pitchFamily="34" charset="0"/>
            </a:endParaRPr>
          </a:p>
          <a:p>
            <a:pPr algn="l">
              <a:spcBef>
                <a:spcPts val="0"/>
              </a:spcBef>
              <a:buFont typeface="Arial" panose="020B0604020202020204" pitchFamily="34" charset="0"/>
              <a:buChar char="•"/>
            </a:pPr>
            <a:r>
              <a:rPr lang="en-US" sz="1800" b="0" i="0" u="none" strike="noStrike" dirty="0">
                <a:solidFill>
                  <a:srgbClr val="212529"/>
                </a:solidFill>
                <a:effectLst/>
                <a:latin typeface="Source Sans Pro" panose="020B0503030403020204" pitchFamily="34" charset="0"/>
              </a:rPr>
              <a:t>Report regularly on work progress</a:t>
            </a:r>
            <a:endParaRPr lang="en-US" b="0" i="0" u="none" strike="noStrike" dirty="0">
              <a:solidFill>
                <a:srgbClr val="212529"/>
              </a:solidFill>
              <a:effectLst/>
              <a:latin typeface="Source Sans Pro" panose="020B0503030403020204" pitchFamily="34" charset="0"/>
            </a:endParaRPr>
          </a:p>
          <a:p>
            <a:pPr algn="l">
              <a:spcBef>
                <a:spcPts val="0"/>
              </a:spcBef>
              <a:buFont typeface="Arial" panose="020B0604020202020204" pitchFamily="34" charset="0"/>
              <a:buChar char="•"/>
            </a:pPr>
            <a:r>
              <a:rPr lang="en-US" sz="1800" b="0" i="0" u="none" strike="noStrike" dirty="0">
                <a:solidFill>
                  <a:srgbClr val="212529"/>
                </a:solidFill>
                <a:effectLst/>
                <a:latin typeface="Source Sans Pro" panose="020B0503030403020204" pitchFamily="34" charset="0"/>
              </a:rPr>
              <a:t>Pay its own employees as usual but maintain records and submit invoices for reimbursement to requesting entity</a:t>
            </a:r>
            <a:endParaRPr lang="en-US" b="0" i="0" u="none" strike="noStrike" dirty="0">
              <a:solidFill>
                <a:srgbClr val="212529"/>
              </a:solidFill>
              <a:effectLst/>
              <a:latin typeface="Source Sans Pro" panose="020B0503030403020204" pitchFamily="34" charset="0"/>
            </a:endParaRPr>
          </a:p>
          <a:p>
            <a:endParaRPr lang="en-US" dirty="0"/>
          </a:p>
        </p:txBody>
      </p:sp>
      <p:sp>
        <p:nvSpPr>
          <p:cNvPr id="9" name="Rectangle 8">
            <a:extLst>
              <a:ext uri="{FF2B5EF4-FFF2-40B4-BE49-F238E27FC236}">
                <a16:creationId xmlns:a16="http://schemas.microsoft.com/office/drawing/2014/main" id="{720BA019-9D81-4C1F-BE8E-09665A341F14}"/>
              </a:ext>
            </a:extLst>
          </p:cNvPr>
          <p:cNvSpPr/>
          <p:nvPr/>
        </p:nvSpPr>
        <p:spPr>
          <a:xfrm>
            <a:off x="685800" y="6096000"/>
            <a:ext cx="10666412" cy="3374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t>ncmutualaid@ncdps.gov</a:t>
            </a:r>
            <a:endParaRPr lang="en-US" sz="2400" dirty="0"/>
          </a:p>
        </p:txBody>
      </p:sp>
      <p:sp>
        <p:nvSpPr>
          <p:cNvPr id="10" name="Rectangle 9">
            <a:extLst>
              <a:ext uri="{FF2B5EF4-FFF2-40B4-BE49-F238E27FC236}">
                <a16:creationId xmlns:a16="http://schemas.microsoft.com/office/drawing/2014/main" id="{B4274B50-384D-1E18-B9DE-7334E4B4DDB6}"/>
              </a:ext>
            </a:extLst>
          </p:cNvPr>
          <p:cNvSpPr/>
          <p:nvPr/>
        </p:nvSpPr>
        <p:spPr>
          <a:xfrm>
            <a:off x="762794" y="1475128"/>
            <a:ext cx="10666412" cy="3374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t>ncmutualaid@ncdps.gov</a:t>
            </a:r>
            <a:endParaRPr lang="en-US" sz="2400" dirty="0"/>
          </a:p>
        </p:txBody>
      </p:sp>
    </p:spTree>
    <p:extLst>
      <p:ext uri="{BB962C8B-B14F-4D97-AF65-F5344CB8AC3E}">
        <p14:creationId xmlns:p14="http://schemas.microsoft.com/office/powerpoint/2010/main" val="1610077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4C927-1F2A-0ACB-D465-A8CE2A77AABA}"/>
              </a:ext>
            </a:extLst>
          </p:cNvPr>
          <p:cNvSpPr>
            <a:spLocks noGrp="1"/>
          </p:cNvSpPr>
          <p:nvPr>
            <p:ph type="title"/>
          </p:nvPr>
        </p:nvSpPr>
        <p:spPr>
          <a:xfrm>
            <a:off x="555396" y="-348162"/>
            <a:ext cx="10515600" cy="1325563"/>
          </a:xfrm>
        </p:spPr>
        <p:txBody>
          <a:bodyPr/>
          <a:lstStyle/>
          <a:p>
            <a:pPr algn="ctr"/>
            <a:r>
              <a:rPr lang="en-US" dirty="0"/>
              <a:t>Mutual Aid</a:t>
            </a:r>
          </a:p>
        </p:txBody>
      </p:sp>
      <p:sp>
        <p:nvSpPr>
          <p:cNvPr id="3" name="Content Placeholder 2">
            <a:extLst>
              <a:ext uri="{FF2B5EF4-FFF2-40B4-BE49-F238E27FC236}">
                <a16:creationId xmlns:a16="http://schemas.microsoft.com/office/drawing/2014/main" id="{E5D49843-6E90-A371-B48A-E5C91165F7C8}"/>
              </a:ext>
            </a:extLst>
          </p:cNvPr>
          <p:cNvSpPr>
            <a:spLocks noGrp="1"/>
          </p:cNvSpPr>
          <p:nvPr>
            <p:ph idx="1"/>
          </p:nvPr>
        </p:nvSpPr>
        <p:spPr>
          <a:xfrm>
            <a:off x="197962" y="629238"/>
            <a:ext cx="8214674" cy="5599521"/>
          </a:xfrm>
        </p:spPr>
        <p:txBody>
          <a:bodyPr>
            <a:normAutofit fontScale="25000" lnSpcReduction="20000"/>
          </a:bodyPr>
          <a:lstStyle/>
          <a:p>
            <a:pPr marL="0" indent="0" algn="l">
              <a:buNone/>
            </a:pPr>
            <a:r>
              <a:rPr lang="en-US" sz="5600" b="1" i="0" u="none" strike="noStrike" dirty="0">
                <a:solidFill>
                  <a:srgbClr val="000000"/>
                </a:solidFill>
                <a:effectLst/>
              </a:rPr>
              <a:t>State Building Code Mutual Aid.</a:t>
            </a:r>
            <a:r>
              <a:rPr lang="en-US" sz="5600" b="0" i="0" u="none" strike="noStrike" dirty="0">
                <a:solidFill>
                  <a:srgbClr val="000000"/>
                </a:solidFill>
                <a:effectLst/>
              </a:rPr>
              <a:t> </a:t>
            </a:r>
            <a:r>
              <a:rPr lang="en-US" sz="5600" b="1" i="0" u="sng" strike="noStrike" dirty="0">
                <a:solidFill>
                  <a:srgbClr val="13294B"/>
                </a:solidFill>
                <a:effectLst/>
                <a:hlinkClick r:id="rId2"/>
              </a:rPr>
              <a:t>G.S. 160D-1107</a:t>
            </a:r>
            <a:r>
              <a:rPr lang="en-US" sz="5600" b="0" i="0" u="none" strike="noStrike" dirty="0">
                <a:solidFill>
                  <a:srgbClr val="000000"/>
                </a:solidFill>
                <a:effectLst/>
              </a:rPr>
              <a:t> authorizes two or more counties or municipalities to provide mutual aid assistance in the administration and enforcement of State and local laws related to the State Building Code. Mutual aid contracts may include provisions “addressing the scope of aid provided, for reimbursement or indemnification of the aiding party for loss or damage incurred by giving aid, for delegating authority to a designated official or employee to request aid or to send aid upon request, and any other provisions not inconsistent with law.”</a:t>
            </a:r>
          </a:p>
          <a:p>
            <a:pPr marL="0" indent="0" algn="l">
              <a:buNone/>
            </a:pPr>
            <a:r>
              <a:rPr lang="en-US" sz="5600" b="1" i="0" u="none" strike="noStrike" dirty="0">
                <a:solidFill>
                  <a:srgbClr val="000000"/>
                </a:solidFill>
                <a:effectLst/>
              </a:rPr>
              <a:t>Fire Mutual Aid.</a:t>
            </a:r>
            <a:r>
              <a:rPr lang="en-US" sz="5600" b="0" i="0" u="none" strike="noStrike" dirty="0">
                <a:solidFill>
                  <a:srgbClr val="000000"/>
                </a:solidFill>
                <a:effectLst/>
              </a:rPr>
              <a:t> </a:t>
            </a:r>
            <a:r>
              <a:rPr lang="en-US" sz="5600" b="1" i="0" u="sng" strike="noStrike" dirty="0">
                <a:solidFill>
                  <a:srgbClr val="13294B"/>
                </a:solidFill>
                <a:effectLst/>
                <a:hlinkClick r:id="rId3"/>
              </a:rPr>
              <a:t>G.S. 58-83-1</a:t>
            </a:r>
            <a:r>
              <a:rPr lang="en-US" sz="5600" b="0" i="0" u="none" strike="noStrike" dirty="0">
                <a:solidFill>
                  <a:srgbClr val="000000"/>
                </a:solidFill>
                <a:effectLst/>
              </a:rPr>
              <a:t> authorizes a county, municipality, fire protection district, or sanitary district fire department to send firemen and apparatus to assist outside their territorial boundaries.</a:t>
            </a:r>
          </a:p>
          <a:p>
            <a:pPr marL="0" indent="0" algn="l">
              <a:buNone/>
            </a:pPr>
            <a:r>
              <a:rPr lang="en-US" sz="5600" b="1" i="0" u="none" strike="noStrike" dirty="0">
                <a:solidFill>
                  <a:srgbClr val="000000"/>
                </a:solidFill>
                <a:effectLst/>
              </a:rPr>
              <a:t>Law Enforcement Mutual Aid.</a:t>
            </a:r>
            <a:r>
              <a:rPr lang="en-US" sz="5600" b="0" i="0" u="none" strike="noStrike" dirty="0">
                <a:solidFill>
                  <a:srgbClr val="000000"/>
                </a:solidFill>
                <a:effectLst/>
              </a:rPr>
              <a:t> There are several statutory provisions that allow for local law enforcement mutual aid. This </a:t>
            </a:r>
            <a:r>
              <a:rPr lang="en-US" sz="5600" b="1" i="0" u="sng" strike="noStrike" dirty="0">
                <a:solidFill>
                  <a:srgbClr val="13294B"/>
                </a:solidFill>
                <a:effectLst/>
                <a:hlinkClick r:id="rId4"/>
              </a:rPr>
              <a:t>2021 Guide from the North Carolina Sheriffs’ Association</a:t>
            </a:r>
            <a:r>
              <a:rPr lang="en-US" sz="5600" b="1" i="0" u="none" strike="noStrike" dirty="0">
                <a:solidFill>
                  <a:srgbClr val="000000"/>
                </a:solidFill>
                <a:effectLst/>
              </a:rPr>
              <a:t> </a:t>
            </a:r>
            <a:r>
              <a:rPr lang="en-US" sz="5600" b="0" i="0" u="none" strike="noStrike" dirty="0">
                <a:solidFill>
                  <a:srgbClr val="000000"/>
                </a:solidFill>
                <a:effectLst/>
              </a:rPr>
              <a:t>provides a detailed overview of these statutes. The provision most likely to be invoked when providing aid to another jurisdiction during Helene is </a:t>
            </a:r>
            <a:r>
              <a:rPr lang="en-US" sz="5600" b="1" i="0" u="sng" strike="noStrike" dirty="0">
                <a:solidFill>
                  <a:srgbClr val="13294B"/>
                </a:solidFill>
                <a:effectLst/>
                <a:hlinkClick r:id="rId5"/>
              </a:rPr>
              <a:t>G.S. 160A-288</a:t>
            </a:r>
            <a:r>
              <a:rPr lang="en-US" sz="5600" b="1" i="0" u="none" strike="noStrike" dirty="0">
                <a:solidFill>
                  <a:srgbClr val="000000"/>
                </a:solidFill>
                <a:effectLst/>
              </a:rPr>
              <a:t> </a:t>
            </a:r>
            <a:r>
              <a:rPr lang="en-US" sz="5600" b="0" i="0" u="none" strike="noStrike" dirty="0">
                <a:solidFill>
                  <a:srgbClr val="000000"/>
                </a:solidFill>
                <a:effectLst/>
              </a:rPr>
              <a:t>(made applicable to counties by G.S. 153A-212). It allows the head of any law enforcement agency (e.g. police chief, sheriff), or their designee, to temporarily aid another law enforcement agency if requested in writing by the head of the requesting agency, unless specifically prohibited or limited by an ordinance adopted by the unit’s governing board. The local government does not need to execute a mutual aid agreement for a local law enforcement agency to provide this aid. But, as discussed below, there may be good reasons to execute an agreement to cover issues such as liability and reimbursements that are not directly addressed by the statute.</a:t>
            </a:r>
          </a:p>
          <a:p>
            <a:pPr marL="0" indent="0" algn="l">
              <a:buNone/>
            </a:pPr>
            <a:r>
              <a:rPr lang="en-US" sz="5600" b="1" i="0" u="none" strike="noStrike" dirty="0">
                <a:solidFill>
                  <a:srgbClr val="000000"/>
                </a:solidFill>
                <a:effectLst/>
              </a:rPr>
              <a:t>Emergency Response Mutual Aid</a:t>
            </a:r>
            <a:r>
              <a:rPr lang="en-US" sz="5600" b="0" i="0" u="none" strike="noStrike" dirty="0">
                <a:solidFill>
                  <a:srgbClr val="000000"/>
                </a:solidFill>
                <a:effectLst/>
              </a:rPr>
              <a:t>. </a:t>
            </a:r>
            <a:r>
              <a:rPr lang="en-US" sz="5600" b="1" i="0" u="sng" strike="noStrike" dirty="0">
                <a:solidFill>
                  <a:srgbClr val="13294B"/>
                </a:solidFill>
                <a:effectLst/>
                <a:hlinkClick r:id="rId6"/>
              </a:rPr>
              <a:t>G.S. 166A-19.72(c)</a:t>
            </a:r>
            <a:r>
              <a:rPr lang="en-US" sz="5600" b="0" i="0" u="none" strike="noStrike" dirty="0">
                <a:solidFill>
                  <a:srgbClr val="000000"/>
                </a:solidFill>
                <a:effectLst/>
              </a:rPr>
              <a:t> authorizes the chief executive (</a:t>
            </a:r>
            <a:r>
              <a:rPr lang="en-US" sz="5600" b="0" i="1" u="none" strike="noStrike" dirty="0" err="1">
                <a:solidFill>
                  <a:srgbClr val="000000"/>
                </a:solidFill>
                <a:effectLst/>
              </a:rPr>
              <a:t>ie</a:t>
            </a:r>
            <a:r>
              <a:rPr lang="en-US" sz="5600" b="0" i="0" u="none" strike="noStrike" dirty="0">
                <a:solidFill>
                  <a:srgbClr val="000000"/>
                </a:solidFill>
                <a:effectLst/>
              </a:rPr>
              <a:t>. manager, administrator, mayor, or board chair) of a county or municipality, with the concurrence of the unit’s governing board, to execute mutual aid agreements for reciprocal emergency management aid and assistance. The agreements must be consistent with the State emergency management program and plans, whose purpose is to</a:t>
            </a:r>
          </a:p>
          <a:p>
            <a:pPr marL="457200" lvl="1" indent="0" algn="l">
              <a:buNone/>
            </a:pPr>
            <a:r>
              <a:rPr lang="en-US" sz="5600" b="0" i="0" u="none" strike="noStrike" dirty="0">
                <a:solidFill>
                  <a:srgbClr val="000000"/>
                </a:solidFill>
                <a:effectLst/>
              </a:rPr>
              <a:t>Reduce vulnerability of people and property of this State to damage, injury, and loss of life and property.</a:t>
            </a:r>
          </a:p>
          <a:p>
            <a:pPr marL="457200" lvl="1" indent="0" algn="l">
              <a:buNone/>
            </a:pPr>
            <a:r>
              <a:rPr lang="en-US" sz="5600" b="0" i="0" u="none" strike="noStrike" dirty="0">
                <a:solidFill>
                  <a:srgbClr val="000000"/>
                </a:solidFill>
                <a:effectLst/>
              </a:rPr>
              <a:t>Prepare for prompt and efficient rescue, care, and treatment of threatened or affected persons.</a:t>
            </a:r>
          </a:p>
          <a:p>
            <a:pPr marL="457200" lvl="1" indent="0" algn="l">
              <a:buNone/>
            </a:pPr>
            <a:r>
              <a:rPr lang="en-US" sz="5600" b="0" i="0" u="none" strike="noStrike" dirty="0">
                <a:solidFill>
                  <a:srgbClr val="000000"/>
                </a:solidFill>
                <a:effectLst/>
              </a:rPr>
              <a:t>Provide for the rapid and orderly rehabilitation of persons and restoration of property.</a:t>
            </a:r>
          </a:p>
          <a:p>
            <a:pPr marL="457200" lvl="1" indent="0" algn="l">
              <a:buNone/>
            </a:pPr>
            <a:r>
              <a:rPr lang="en-US" sz="5600" b="0" i="0" u="none" strike="noStrike" dirty="0">
                <a:solidFill>
                  <a:srgbClr val="000000"/>
                </a:solidFill>
                <a:effectLst/>
              </a:rPr>
              <a:t>Provide for cooperation and coordination of activities relating to emergency mitigation, preparedness, response, and recovery among agencies and officials of this State and with similar agencies and officials of other states, with local and federal governments, with interstate organizations, and with other private and quasi‐official organizations. </a:t>
            </a:r>
            <a:r>
              <a:rPr lang="en-US" sz="5600" b="1" i="0" u="sng" strike="noStrike" dirty="0">
                <a:solidFill>
                  <a:srgbClr val="13294B"/>
                </a:solidFill>
                <a:effectLst/>
                <a:hlinkClick r:id="rId7"/>
              </a:rPr>
              <a:t>G.S. 166A-19.1</a:t>
            </a:r>
            <a:r>
              <a:rPr lang="en-US" sz="5600" b="1" i="0" u="none" strike="noStrike" dirty="0">
                <a:solidFill>
                  <a:srgbClr val="000000"/>
                </a:solidFill>
                <a:effectLst/>
              </a:rPr>
              <a:t>.</a:t>
            </a:r>
            <a:endParaRPr lang="en-US" sz="5600" b="0" i="0" u="none" strike="noStrike" dirty="0">
              <a:solidFill>
                <a:srgbClr val="000000"/>
              </a:solidFill>
              <a:effectLst/>
            </a:endParaRPr>
          </a:p>
          <a:p>
            <a:pPr marL="0" indent="0" algn="l">
              <a:buNone/>
            </a:pPr>
            <a:r>
              <a:rPr lang="en-US" sz="5600" b="0" i="0" u="none" strike="noStrike" dirty="0">
                <a:solidFill>
                  <a:srgbClr val="000000"/>
                </a:solidFill>
                <a:effectLst/>
              </a:rPr>
              <a:t>The mutual aid agreements may cover “the furnishing or exchange of such supplies, equipment, facilities, personnel, and services as may be needed; the reimbursement of costs and expenses for equipment, supplies, personnel, and similar items; and on such terms and conditions as deemed necessary.” Other terms may be negotiated by the parties, consistent with the State emergency management program and plans.</a:t>
            </a:r>
          </a:p>
          <a:p>
            <a:endParaRPr lang="en-US" dirty="0"/>
          </a:p>
        </p:txBody>
      </p:sp>
      <p:sp>
        <p:nvSpPr>
          <p:cNvPr id="4" name="Pentagon 3">
            <a:extLst>
              <a:ext uri="{FF2B5EF4-FFF2-40B4-BE49-F238E27FC236}">
                <a16:creationId xmlns:a16="http://schemas.microsoft.com/office/drawing/2014/main" id="{AF841510-234D-4502-BF6A-000FBF980B6E}"/>
              </a:ext>
            </a:extLst>
          </p:cNvPr>
          <p:cNvSpPr/>
          <p:nvPr/>
        </p:nvSpPr>
        <p:spPr>
          <a:xfrm flipH="1">
            <a:off x="8412636" y="0"/>
            <a:ext cx="3779359" cy="6857999"/>
          </a:xfrm>
          <a:prstGeom prst="homePlate">
            <a:avLst/>
          </a:prstGeom>
          <a:solidFill>
            <a:schemeClr val="accent5"/>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en-US" dirty="0"/>
              <a:t>Who Authorizes? </a:t>
            </a:r>
          </a:p>
          <a:p>
            <a:pPr algn="ctr">
              <a:spcBef>
                <a:spcPts val="1200"/>
              </a:spcBef>
            </a:pPr>
            <a:r>
              <a:rPr lang="en-US" dirty="0"/>
              <a:t>What’s the Process? </a:t>
            </a:r>
          </a:p>
          <a:p>
            <a:pPr algn="ctr">
              <a:spcBef>
                <a:spcPts val="1200"/>
              </a:spcBef>
            </a:pPr>
            <a:r>
              <a:rPr lang="en-US" dirty="0"/>
              <a:t>What are Reimbursement Requirements?</a:t>
            </a:r>
          </a:p>
        </p:txBody>
      </p:sp>
    </p:spTree>
    <p:extLst>
      <p:ext uri="{BB962C8B-B14F-4D97-AF65-F5344CB8AC3E}">
        <p14:creationId xmlns:p14="http://schemas.microsoft.com/office/powerpoint/2010/main" val="1570946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A3827-F85B-E1B8-C529-681FA5571919}"/>
              </a:ext>
            </a:extLst>
          </p:cNvPr>
          <p:cNvSpPr>
            <a:spLocks noGrp="1"/>
          </p:cNvSpPr>
          <p:nvPr>
            <p:ph type="title"/>
          </p:nvPr>
        </p:nvSpPr>
        <p:spPr>
          <a:xfrm>
            <a:off x="-1047161" y="-177301"/>
            <a:ext cx="10515600" cy="1325563"/>
          </a:xfrm>
        </p:spPr>
        <p:txBody>
          <a:bodyPr/>
          <a:lstStyle/>
          <a:p>
            <a:pPr algn="ctr"/>
            <a:r>
              <a:rPr lang="en-US" dirty="0"/>
              <a:t>FEMA Reimbursement</a:t>
            </a:r>
          </a:p>
        </p:txBody>
      </p:sp>
      <p:sp>
        <p:nvSpPr>
          <p:cNvPr id="3" name="Content Placeholder 2">
            <a:extLst>
              <a:ext uri="{FF2B5EF4-FFF2-40B4-BE49-F238E27FC236}">
                <a16:creationId xmlns:a16="http://schemas.microsoft.com/office/drawing/2014/main" id="{A5A69577-0D09-95C7-DC50-29A6540EC226}"/>
              </a:ext>
            </a:extLst>
          </p:cNvPr>
          <p:cNvSpPr>
            <a:spLocks noGrp="1"/>
          </p:cNvSpPr>
          <p:nvPr>
            <p:ph idx="1"/>
          </p:nvPr>
        </p:nvSpPr>
        <p:spPr>
          <a:xfrm>
            <a:off x="159471" y="920652"/>
            <a:ext cx="7919301" cy="5451867"/>
          </a:xfrm>
        </p:spPr>
        <p:txBody>
          <a:bodyPr>
            <a:normAutofit fontScale="47500" lnSpcReduction="20000"/>
          </a:bodyPr>
          <a:lstStyle/>
          <a:p>
            <a:pPr marL="0" indent="0" algn="l">
              <a:buNone/>
            </a:pPr>
            <a:r>
              <a:rPr lang="en-US" sz="4000" b="1" i="1" u="none" strike="noStrike" dirty="0">
                <a:solidFill>
                  <a:srgbClr val="000000"/>
                </a:solidFill>
                <a:effectLst/>
              </a:rPr>
              <a:t>Process Requirements for Reimbursement. </a:t>
            </a:r>
            <a:r>
              <a:rPr lang="en-US" sz="4000" b="0" i="0" u="none" strike="noStrike" dirty="0">
                <a:solidFill>
                  <a:srgbClr val="000000"/>
                </a:solidFill>
                <a:effectLst/>
              </a:rPr>
              <a:t>For mutual aid to qualify for FEMA reimbursement, the following requirements must be met:</a:t>
            </a:r>
          </a:p>
          <a:p>
            <a:pPr marL="0" indent="0" algn="l">
              <a:buNone/>
            </a:pPr>
            <a:endParaRPr lang="en-US" sz="800" b="0" i="0" u="none" strike="noStrike" dirty="0">
              <a:solidFill>
                <a:srgbClr val="000000"/>
              </a:solidFill>
              <a:effectLst/>
            </a:endParaRPr>
          </a:p>
          <a:p>
            <a:pPr marL="457200" lvl="1" indent="0">
              <a:buNone/>
            </a:pPr>
            <a:r>
              <a:rPr lang="en-US" sz="3400" b="1" i="0" u="none" strike="noStrike" dirty="0">
                <a:solidFill>
                  <a:srgbClr val="000000"/>
                </a:solidFill>
                <a:effectLst/>
              </a:rPr>
              <a:t>Emergency Declaration.</a:t>
            </a:r>
            <a:r>
              <a:rPr lang="en-US" sz="3400" b="0" i="0" u="none" strike="noStrike" dirty="0">
                <a:solidFill>
                  <a:srgbClr val="000000"/>
                </a:solidFill>
                <a:effectLst/>
              </a:rPr>
              <a:t> A disaster must be declared by the US President or the state governor to activate FEMA’s public assistance grant program.</a:t>
            </a:r>
          </a:p>
          <a:p>
            <a:pPr marL="457200" lvl="1" indent="0">
              <a:buNone/>
            </a:pPr>
            <a:endParaRPr lang="en-US" sz="800" b="0" i="0" u="none" strike="noStrike" dirty="0">
              <a:solidFill>
                <a:srgbClr val="000000"/>
              </a:solidFill>
              <a:effectLst/>
            </a:endParaRPr>
          </a:p>
          <a:p>
            <a:pPr marL="457200" lvl="1" indent="0">
              <a:buNone/>
            </a:pPr>
            <a:r>
              <a:rPr lang="en-US" sz="3400" b="1" i="0" u="none" strike="noStrike" dirty="0">
                <a:solidFill>
                  <a:srgbClr val="000000"/>
                </a:solidFill>
                <a:effectLst/>
              </a:rPr>
              <a:t>Request for Assistance.</a:t>
            </a:r>
            <a:r>
              <a:rPr lang="en-US" sz="3400" b="0" i="0" u="none" strike="noStrike" dirty="0">
                <a:solidFill>
                  <a:srgbClr val="000000"/>
                </a:solidFill>
                <a:effectLst/>
              </a:rPr>
              <a:t> For the work done by the Providing Entity to qualify for reimbursement, the </a:t>
            </a:r>
            <a:r>
              <a:rPr lang="en-US" sz="3400" b="1" i="0" u="none" strike="noStrike" dirty="0">
                <a:solidFill>
                  <a:srgbClr val="000000"/>
                </a:solidFill>
                <a:effectLst/>
              </a:rPr>
              <a:t>Requesting Entity must have formally requested the resources</a:t>
            </a:r>
            <a:r>
              <a:rPr lang="en-US" sz="3400" b="0" i="0" u="none" strike="noStrike" dirty="0">
                <a:solidFill>
                  <a:srgbClr val="000000"/>
                </a:solidFill>
                <a:effectLst/>
              </a:rPr>
              <a:t> that were provided. FEMA recognizes that some states, like North Carolina, have a state-coordinated mutual aid program. The request is made through the state system and FEMA allows the State to pay the Providing entity on behalf of the local government and seek reimbursement from FEMA.</a:t>
            </a:r>
          </a:p>
          <a:p>
            <a:pPr marL="457200" lvl="1" indent="0">
              <a:buNone/>
            </a:pPr>
            <a:endParaRPr lang="en-US" sz="800" b="0" i="0" u="none" strike="noStrike" dirty="0">
              <a:solidFill>
                <a:srgbClr val="000000"/>
              </a:solidFill>
              <a:effectLst/>
            </a:endParaRPr>
          </a:p>
          <a:p>
            <a:pPr marL="457200" lvl="1" indent="0">
              <a:buNone/>
            </a:pPr>
            <a:r>
              <a:rPr lang="en-US" sz="3400" b="1" i="0" u="none" strike="noStrike" dirty="0">
                <a:solidFill>
                  <a:srgbClr val="000000"/>
                </a:solidFill>
                <a:effectLst/>
              </a:rPr>
              <a:t>Documentation.</a:t>
            </a:r>
            <a:r>
              <a:rPr lang="en-US" sz="3400" b="0" i="0" u="none" strike="noStrike" dirty="0">
                <a:solidFill>
                  <a:srgbClr val="000000"/>
                </a:solidFill>
                <a:effectLst/>
              </a:rPr>
              <a:t> The Requesting Entity or State, if applicable, </a:t>
            </a:r>
            <a:r>
              <a:rPr lang="en-US" sz="3400" b="1" i="0" u="none" strike="noStrike" dirty="0">
                <a:solidFill>
                  <a:srgbClr val="000000"/>
                </a:solidFill>
                <a:effectLst/>
              </a:rPr>
              <a:t>must provide a description of the services requested and received, along with documentation of associated costs</a:t>
            </a:r>
            <a:r>
              <a:rPr lang="en-US" sz="3400" b="0" i="0" u="none" strike="noStrike" dirty="0">
                <a:solidFill>
                  <a:srgbClr val="000000"/>
                </a:solidFill>
                <a:effectLst/>
              </a:rPr>
              <a:t> (e.g., labor, equipment, supplies, or materials) to FEMA in support of a request for PA funding. The Providing Entity must document required information, in accordance with FEMA requirements. That requires coordination between the Requesting and Providing entities and among personnel (manager, department heads, law enforcement head, finance staff) within the Providing Entity.</a:t>
            </a:r>
          </a:p>
          <a:p>
            <a:pPr marL="457200" lvl="1" indent="0">
              <a:buNone/>
            </a:pPr>
            <a:endParaRPr lang="en-US" sz="1000" b="0" i="0" u="none" strike="noStrike" dirty="0">
              <a:solidFill>
                <a:srgbClr val="000000"/>
              </a:solidFill>
              <a:effectLst/>
            </a:endParaRPr>
          </a:p>
          <a:p>
            <a:pPr marL="457200" lvl="1" indent="0">
              <a:buNone/>
            </a:pPr>
            <a:r>
              <a:rPr lang="en-US" sz="3400" b="1" i="0" u="none" strike="noStrike" dirty="0">
                <a:solidFill>
                  <a:srgbClr val="000000"/>
                </a:solidFill>
                <a:effectLst/>
              </a:rPr>
              <a:t>Written Mutual Aid Agreement.</a:t>
            </a:r>
            <a:r>
              <a:rPr lang="en-US" sz="3400" b="0" i="0" u="none" strike="noStrike" dirty="0">
                <a:solidFill>
                  <a:srgbClr val="000000"/>
                </a:solidFill>
                <a:effectLst/>
              </a:rPr>
              <a:t> If the Requesting and Providing Entities don’t have a written agreement, or if their agreement doesn’t mention reimbursement, they can make a verbal agreement about what resources will be provided and the terms, conditions, and costs involved. This agreement should align with how they’ve handled mutual aid in the past. For example, if the Requesting Entity usually doesn’t reimburse the Providing Entity, they shouldn’t agree to do so just for this incident. Prior to funding, the </a:t>
            </a:r>
            <a:r>
              <a:rPr lang="en-US" sz="3400" b="1" i="0" u="none" strike="noStrike" dirty="0">
                <a:solidFill>
                  <a:srgbClr val="000000"/>
                </a:solidFill>
                <a:effectLst/>
              </a:rPr>
              <a:t>Requesting Entity must write down the verbal agreement, have it signed by authorized representatives from both entities</a:t>
            </a:r>
            <a:r>
              <a:rPr lang="en-US" sz="3400" b="0" i="0" u="none" strike="noStrike" dirty="0">
                <a:solidFill>
                  <a:srgbClr val="000000"/>
                </a:solidFill>
                <a:effectLst/>
              </a:rPr>
              <a:t>, and send it to FEMA, ideally within 30 days of the Applicant’s Briefing.</a:t>
            </a:r>
          </a:p>
          <a:p>
            <a:endParaRPr lang="en-US" dirty="0"/>
          </a:p>
        </p:txBody>
      </p:sp>
      <p:sp>
        <p:nvSpPr>
          <p:cNvPr id="4" name="Rectangle 3">
            <a:extLst>
              <a:ext uri="{FF2B5EF4-FFF2-40B4-BE49-F238E27FC236}">
                <a16:creationId xmlns:a16="http://schemas.microsoft.com/office/drawing/2014/main" id="{9706448E-56E8-04BE-79CB-04C001FCE370}"/>
              </a:ext>
            </a:extLst>
          </p:cNvPr>
          <p:cNvSpPr/>
          <p:nvPr/>
        </p:nvSpPr>
        <p:spPr>
          <a:xfrm>
            <a:off x="8078772" y="0"/>
            <a:ext cx="4113228"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ELIGIBLE COSTS</a:t>
            </a:r>
          </a:p>
          <a:p>
            <a:pPr algn="ctr"/>
            <a:endParaRPr lang="en-US" dirty="0"/>
          </a:p>
          <a:p>
            <a:pPr marL="285750" indent="-285750">
              <a:buFont typeface="Arial" panose="020B0604020202020204" pitchFamily="34" charset="0"/>
              <a:buChar char="•"/>
            </a:pPr>
            <a:r>
              <a:rPr lang="en-US" dirty="0"/>
              <a:t>Emergency Work (Categories A &amp; B)</a:t>
            </a:r>
          </a:p>
          <a:p>
            <a:pPr marL="285750" indent="-285750">
              <a:buFont typeface="Arial" panose="020B0604020202020204" pitchFamily="34" charset="0"/>
              <a:buChar char="•"/>
            </a:pPr>
            <a:r>
              <a:rPr lang="en-US" dirty="0"/>
              <a:t>Emergency Utility Restoration (Category B or F)</a:t>
            </a:r>
          </a:p>
          <a:p>
            <a:pPr marL="285750" indent="-285750">
              <a:buFont typeface="Arial" panose="020B0604020202020204" pitchFamily="34" charset="0"/>
              <a:buChar char="•"/>
            </a:pPr>
            <a:r>
              <a:rPr lang="en-US" dirty="0"/>
              <a:t>Certain Grant Management Activities</a:t>
            </a:r>
          </a:p>
          <a:p>
            <a:endParaRPr lang="en-US" dirty="0"/>
          </a:p>
          <a:p>
            <a:r>
              <a:rPr lang="en-US" dirty="0"/>
              <a:t>Same eligibility criteria as contract work</a:t>
            </a:r>
          </a:p>
          <a:p>
            <a:pPr marL="285750" indent="-285750">
              <a:buFont typeface="Arial" panose="020B0604020202020204" pitchFamily="34" charset="0"/>
              <a:buChar char="•"/>
            </a:pPr>
            <a:r>
              <a:rPr lang="en-US" dirty="0"/>
              <a:t>Costs to transport</a:t>
            </a:r>
          </a:p>
          <a:p>
            <a:pPr marL="285750" indent="-285750">
              <a:buFont typeface="Arial" panose="020B0604020202020204" pitchFamily="34" charset="0"/>
              <a:buChar char="•"/>
            </a:pPr>
            <a:r>
              <a:rPr lang="en-US" dirty="0"/>
              <a:t>Straight time &amp; Overtime (but if backfilling LG personnel, overtime only)</a:t>
            </a:r>
          </a:p>
          <a:p>
            <a:pPr marL="285750" indent="-285750">
              <a:buFont typeface="Arial" panose="020B0604020202020204" pitchFamily="34" charset="0"/>
              <a:buChar char="•"/>
            </a:pPr>
            <a:r>
              <a:rPr lang="en-US" dirty="0"/>
              <a:t>Use of equipment (including repairs)</a:t>
            </a:r>
          </a:p>
          <a:p>
            <a:pPr algn="ctr"/>
            <a:endParaRPr lang="en-US" dirty="0"/>
          </a:p>
          <a:p>
            <a:pPr algn="ctr"/>
            <a:r>
              <a:rPr lang="en-US" dirty="0"/>
              <a:t>INELIGIBLE COSTS</a:t>
            </a:r>
          </a:p>
          <a:p>
            <a:pPr algn="ctr"/>
            <a:endParaRPr lang="en-US" dirty="0"/>
          </a:p>
          <a:p>
            <a:pPr marL="285750" indent="-285750">
              <a:buFont typeface="Arial" panose="020B0604020202020204" pitchFamily="34" charset="0"/>
              <a:buChar char="•"/>
            </a:pPr>
            <a:r>
              <a:rPr lang="en-US" dirty="0"/>
              <a:t>Preparing to deploy</a:t>
            </a:r>
          </a:p>
          <a:p>
            <a:pPr marL="285750" indent="-285750">
              <a:buFont typeface="Arial" panose="020B0604020202020204" pitchFamily="34" charset="0"/>
              <a:buChar char="•"/>
            </a:pPr>
            <a:r>
              <a:rPr lang="en-US" dirty="0"/>
              <a:t>Dispatch operations outside the receiving State</a:t>
            </a:r>
          </a:p>
          <a:p>
            <a:pPr marL="285750" indent="-285750">
              <a:buFont typeface="Arial" panose="020B0604020202020204" pitchFamily="34" charset="0"/>
              <a:buChar char="•"/>
            </a:pPr>
            <a:r>
              <a:rPr lang="en-US" dirty="0"/>
              <a:t>Training and exercises</a:t>
            </a:r>
          </a:p>
          <a:p>
            <a:pPr marL="285750" indent="-285750">
              <a:buFont typeface="Arial" panose="020B0604020202020204" pitchFamily="34" charset="0"/>
              <a:buChar char="•"/>
            </a:pPr>
            <a:r>
              <a:rPr lang="en-US" dirty="0"/>
              <a:t>Support for long-term recovery and mitigation operations</a:t>
            </a:r>
          </a:p>
        </p:txBody>
      </p:sp>
    </p:spTree>
    <p:extLst>
      <p:ext uri="{BB962C8B-B14F-4D97-AF65-F5344CB8AC3E}">
        <p14:creationId xmlns:p14="http://schemas.microsoft.com/office/powerpoint/2010/main" val="3756608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3E6BB-776F-644A-7D4A-4C04CB72ADC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478E76-072B-24E0-EA64-9D508E80C36A}"/>
              </a:ext>
            </a:extLst>
          </p:cNvPr>
          <p:cNvSpPr>
            <a:spLocks noGrp="1"/>
          </p:cNvSpPr>
          <p:nvPr>
            <p:ph type="sldNum" sz="quarter" idx="12"/>
          </p:nvPr>
        </p:nvSpPr>
        <p:spPr/>
        <p:txBody>
          <a:bodyPr/>
          <a:lstStyle/>
          <a:p>
            <a:fld id="{96E69268-9C8B-4EBF-A9EE-DC5DC2D48DC3}" type="slidenum">
              <a:rPr lang="en-US" smtClean="0"/>
              <a:pPr/>
              <a:t>6</a:t>
            </a:fld>
            <a:endParaRPr lang="en-US" dirty="0"/>
          </a:p>
        </p:txBody>
      </p:sp>
      <p:grpSp>
        <p:nvGrpSpPr>
          <p:cNvPr id="13" name="Group 12">
            <a:extLst>
              <a:ext uri="{FF2B5EF4-FFF2-40B4-BE49-F238E27FC236}">
                <a16:creationId xmlns:a16="http://schemas.microsoft.com/office/drawing/2014/main" id="{8F3C2F7D-B941-FA5B-FFD6-A2255B8DFBA3}"/>
              </a:ext>
            </a:extLst>
          </p:cNvPr>
          <p:cNvGrpSpPr/>
          <p:nvPr/>
        </p:nvGrpSpPr>
        <p:grpSpPr>
          <a:xfrm>
            <a:off x="5375920" y="2364486"/>
            <a:ext cx="1918290" cy="3080739"/>
            <a:chOff x="5374332" y="2364485"/>
            <a:chExt cx="1918290" cy="3080739"/>
          </a:xfrm>
        </p:grpSpPr>
        <p:sp>
          <p:nvSpPr>
            <p:cNvPr id="6" name="Rectangle 5">
              <a:extLst>
                <a:ext uri="{FF2B5EF4-FFF2-40B4-BE49-F238E27FC236}">
                  <a16:creationId xmlns:a16="http://schemas.microsoft.com/office/drawing/2014/main" id="{81C5868B-63AD-2E3A-0979-72069F9EF16A}"/>
                </a:ext>
              </a:extLst>
            </p:cNvPr>
            <p:cNvSpPr/>
            <p:nvPr/>
          </p:nvSpPr>
          <p:spPr>
            <a:xfrm>
              <a:off x="5374332" y="2364485"/>
              <a:ext cx="1008112" cy="3080739"/>
            </a:xfrm>
            <a:custGeom>
              <a:avLst/>
              <a:gdLst>
                <a:gd name="connsiteX0" fmla="*/ 0 w 1008112"/>
                <a:gd name="connsiteY0" fmla="*/ 0 h 3152747"/>
                <a:gd name="connsiteX1" fmla="*/ 1008112 w 1008112"/>
                <a:gd name="connsiteY1" fmla="*/ 0 h 3152747"/>
                <a:gd name="connsiteX2" fmla="*/ 1008112 w 1008112"/>
                <a:gd name="connsiteY2" fmla="*/ 3152747 h 3152747"/>
                <a:gd name="connsiteX3" fmla="*/ 0 w 1008112"/>
                <a:gd name="connsiteY3" fmla="*/ 3152747 h 3152747"/>
                <a:gd name="connsiteX4" fmla="*/ 0 w 1008112"/>
                <a:gd name="connsiteY4" fmla="*/ 0 h 3152747"/>
                <a:gd name="connsiteX0" fmla="*/ 821 w 1008933"/>
                <a:gd name="connsiteY0" fmla="*/ 0 h 3152747"/>
                <a:gd name="connsiteX1" fmla="*/ 1008933 w 1008933"/>
                <a:gd name="connsiteY1" fmla="*/ 0 h 3152747"/>
                <a:gd name="connsiteX2" fmla="*/ 1008933 w 1008933"/>
                <a:gd name="connsiteY2" fmla="*/ 3152747 h 3152747"/>
                <a:gd name="connsiteX3" fmla="*/ 821 w 1008933"/>
                <a:gd name="connsiteY3" fmla="*/ 3152747 h 3152747"/>
                <a:gd name="connsiteX4" fmla="*/ 0 w 1008933"/>
                <a:gd name="connsiteY4" fmla="*/ 1586626 h 3152747"/>
                <a:gd name="connsiteX5" fmla="*/ 821 w 1008933"/>
                <a:gd name="connsiteY5" fmla="*/ 0 h 3152747"/>
                <a:gd name="connsiteX0" fmla="*/ 0 w 1008933"/>
                <a:gd name="connsiteY0" fmla="*/ 1586626 h 3152747"/>
                <a:gd name="connsiteX1" fmla="*/ 821 w 1008933"/>
                <a:gd name="connsiteY1" fmla="*/ 0 h 3152747"/>
                <a:gd name="connsiteX2" fmla="*/ 1008933 w 1008933"/>
                <a:gd name="connsiteY2" fmla="*/ 0 h 3152747"/>
                <a:gd name="connsiteX3" fmla="*/ 1008933 w 1008933"/>
                <a:gd name="connsiteY3" fmla="*/ 3152747 h 3152747"/>
                <a:gd name="connsiteX4" fmla="*/ 821 w 1008933"/>
                <a:gd name="connsiteY4" fmla="*/ 3152747 h 3152747"/>
                <a:gd name="connsiteX5" fmla="*/ 91440 w 1008933"/>
                <a:gd name="connsiteY5" fmla="*/ 1678066 h 3152747"/>
                <a:gd name="connsiteX0" fmla="*/ 0 w 1008933"/>
                <a:gd name="connsiteY0" fmla="*/ 1586626 h 3152747"/>
                <a:gd name="connsiteX1" fmla="*/ 821 w 1008933"/>
                <a:gd name="connsiteY1" fmla="*/ 0 h 3152747"/>
                <a:gd name="connsiteX2" fmla="*/ 1008933 w 1008933"/>
                <a:gd name="connsiteY2" fmla="*/ 0 h 3152747"/>
                <a:gd name="connsiteX3" fmla="*/ 1008933 w 1008933"/>
                <a:gd name="connsiteY3" fmla="*/ 3152747 h 3152747"/>
                <a:gd name="connsiteX4" fmla="*/ 821 w 1008933"/>
                <a:gd name="connsiteY4" fmla="*/ 3152747 h 3152747"/>
                <a:gd name="connsiteX0" fmla="*/ 0 w 1008112"/>
                <a:gd name="connsiteY0" fmla="*/ 0 h 3152747"/>
                <a:gd name="connsiteX1" fmla="*/ 1008112 w 1008112"/>
                <a:gd name="connsiteY1" fmla="*/ 0 h 3152747"/>
                <a:gd name="connsiteX2" fmla="*/ 1008112 w 1008112"/>
                <a:gd name="connsiteY2" fmla="*/ 3152747 h 3152747"/>
                <a:gd name="connsiteX3" fmla="*/ 0 w 1008112"/>
                <a:gd name="connsiteY3" fmla="*/ 3152747 h 3152747"/>
              </a:gdLst>
              <a:ahLst/>
              <a:cxnLst>
                <a:cxn ang="0">
                  <a:pos x="connsiteX0" y="connsiteY0"/>
                </a:cxn>
                <a:cxn ang="0">
                  <a:pos x="connsiteX1" y="connsiteY1"/>
                </a:cxn>
                <a:cxn ang="0">
                  <a:pos x="connsiteX2" y="connsiteY2"/>
                </a:cxn>
                <a:cxn ang="0">
                  <a:pos x="connsiteX3" y="connsiteY3"/>
                </a:cxn>
              </a:cxnLst>
              <a:rect l="l" t="t" r="r" b="b"/>
              <a:pathLst>
                <a:path w="1008112" h="3152747">
                  <a:moveTo>
                    <a:pt x="0" y="0"/>
                  </a:moveTo>
                  <a:lnTo>
                    <a:pt x="1008112" y="0"/>
                  </a:lnTo>
                  <a:lnTo>
                    <a:pt x="1008112" y="3152747"/>
                  </a:lnTo>
                  <a:lnTo>
                    <a:pt x="0" y="3152747"/>
                  </a:lnTo>
                </a:path>
              </a:pathLst>
            </a:custGeom>
            <a:noFill/>
            <a:ln w="53975">
              <a:gradFill>
                <a:gsLst>
                  <a:gs pos="0">
                    <a:schemeClr val="accent4"/>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Connector 7">
              <a:extLst>
                <a:ext uri="{FF2B5EF4-FFF2-40B4-BE49-F238E27FC236}">
                  <a16:creationId xmlns:a16="http://schemas.microsoft.com/office/drawing/2014/main" id="{75AF4B46-E211-7DBE-3E0E-23EF48B8B682}"/>
                </a:ext>
              </a:extLst>
            </p:cNvPr>
            <p:cNvCxnSpPr>
              <a:cxnSpLocks/>
            </p:cNvCxnSpPr>
            <p:nvPr/>
          </p:nvCxnSpPr>
          <p:spPr>
            <a:xfrm>
              <a:off x="5374332" y="3904854"/>
              <a:ext cx="1918290" cy="0"/>
            </a:xfrm>
            <a:prstGeom prst="line">
              <a:avLst/>
            </a:prstGeom>
            <a:ln w="53975">
              <a:gradFill>
                <a:gsLst>
                  <a:gs pos="0">
                    <a:schemeClr val="accent4"/>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BF845579-D9B4-28B0-FEA8-8FACA35C8D1A}"/>
              </a:ext>
            </a:extLst>
          </p:cNvPr>
          <p:cNvGrpSpPr/>
          <p:nvPr/>
        </p:nvGrpSpPr>
        <p:grpSpPr>
          <a:xfrm>
            <a:off x="606623" y="3129009"/>
            <a:ext cx="4620875" cy="1818217"/>
            <a:chOff x="609441" y="1624526"/>
            <a:chExt cx="4620875" cy="1818217"/>
          </a:xfrm>
          <a:effectLst>
            <a:outerShdw blurRad="50800" dist="38100" dir="8100000" algn="tr" rotWithShape="0">
              <a:prstClr val="black">
                <a:alpha val="40000"/>
              </a:prstClr>
            </a:outerShdw>
          </a:effectLst>
        </p:grpSpPr>
        <p:sp>
          <p:nvSpPr>
            <p:cNvPr id="5" name="Rectangle: Rounded Corners 4">
              <a:extLst>
                <a:ext uri="{FF2B5EF4-FFF2-40B4-BE49-F238E27FC236}">
                  <a16:creationId xmlns:a16="http://schemas.microsoft.com/office/drawing/2014/main" id="{72153B3A-6A73-9A44-734E-2D8D6ACFC64B}"/>
                </a:ext>
              </a:extLst>
            </p:cNvPr>
            <p:cNvSpPr/>
            <p:nvPr/>
          </p:nvSpPr>
          <p:spPr>
            <a:xfrm>
              <a:off x="609441" y="1624526"/>
              <a:ext cx="4620875" cy="1818217"/>
            </a:xfrm>
            <a:prstGeom prst="roundRect">
              <a:avLst>
                <a:gd name="adj" fmla="val 90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1" name="Group 10">
              <a:extLst>
                <a:ext uri="{FF2B5EF4-FFF2-40B4-BE49-F238E27FC236}">
                  <a16:creationId xmlns:a16="http://schemas.microsoft.com/office/drawing/2014/main" id="{B34F267D-9559-5168-9F22-55AAA97A945E}"/>
                </a:ext>
              </a:extLst>
            </p:cNvPr>
            <p:cNvGrpSpPr/>
            <p:nvPr/>
          </p:nvGrpSpPr>
          <p:grpSpPr>
            <a:xfrm>
              <a:off x="2277987" y="1816643"/>
              <a:ext cx="2796451" cy="1439813"/>
              <a:chOff x="2277987" y="1834153"/>
              <a:chExt cx="2796451" cy="1439813"/>
            </a:xfrm>
          </p:grpSpPr>
          <p:sp>
            <p:nvSpPr>
              <p:cNvPr id="37" name="TextBox 36">
                <a:extLst>
                  <a:ext uri="{FF2B5EF4-FFF2-40B4-BE49-F238E27FC236}">
                    <a16:creationId xmlns:a16="http://schemas.microsoft.com/office/drawing/2014/main" id="{1E5DE21C-E31B-5E1D-5152-2157EE24AE0F}"/>
                  </a:ext>
                </a:extLst>
              </p:cNvPr>
              <p:cNvSpPr txBox="1"/>
              <p:nvPr/>
            </p:nvSpPr>
            <p:spPr>
              <a:xfrm>
                <a:off x="2277987" y="1834153"/>
                <a:ext cx="2664475" cy="307777"/>
              </a:xfrm>
              <a:prstGeom prst="rect">
                <a:avLst/>
              </a:prstGeom>
              <a:noFill/>
            </p:spPr>
            <p:txBody>
              <a:bodyPr wrap="square" lIns="0" tIns="0" rIns="0" bIns="0" rtlCol="0" anchor="b">
                <a:spAutoFit/>
              </a:bodyPr>
              <a:lstStyle/>
              <a:p>
                <a:r>
                  <a:rPr lang="en-US" sz="2000" dirty="0">
                    <a:solidFill>
                      <a:schemeClr val="bg1"/>
                    </a:solidFill>
                    <a:cs typeface="Segoe UI Light" panose="020B0502040204020203" pitchFamily="34" charset="0"/>
                  </a:rPr>
                  <a:t>Stakeholder Assistance</a:t>
                </a:r>
                <a:endParaRPr lang="en-IN" sz="2000" dirty="0">
                  <a:solidFill>
                    <a:schemeClr val="bg1"/>
                  </a:solidFill>
                  <a:cs typeface="Segoe UI Light" panose="020B0502040204020203" pitchFamily="34" charset="0"/>
                </a:endParaRPr>
              </a:p>
            </p:txBody>
          </p:sp>
          <p:sp>
            <p:nvSpPr>
              <p:cNvPr id="38" name="TextBox 37">
                <a:extLst>
                  <a:ext uri="{FF2B5EF4-FFF2-40B4-BE49-F238E27FC236}">
                    <a16:creationId xmlns:a16="http://schemas.microsoft.com/office/drawing/2014/main" id="{8E37E58B-C682-89E2-2144-2ECFCB2B9215}"/>
                  </a:ext>
                </a:extLst>
              </p:cNvPr>
              <p:cNvSpPr txBox="1"/>
              <p:nvPr/>
            </p:nvSpPr>
            <p:spPr>
              <a:xfrm>
                <a:off x="2277987" y="2210918"/>
                <a:ext cx="2796451" cy="1063048"/>
              </a:xfrm>
              <a:prstGeom prst="rect">
                <a:avLst/>
              </a:prstGeom>
              <a:noFill/>
            </p:spPr>
            <p:txBody>
              <a:bodyPr wrap="square" lIns="0" rIns="0" rtlCol="0" anchor="t">
                <a:spAutoFit/>
              </a:bodyPr>
              <a:lstStyle/>
              <a:p>
                <a:pPr>
                  <a:lnSpc>
                    <a:spcPct val="90000"/>
                  </a:lnSpc>
                  <a:defRPr/>
                </a:pPr>
                <a:r>
                  <a:rPr lang="en-US" sz="1400" kern="0" dirty="0">
                    <a:solidFill>
                      <a:schemeClr val="bg1"/>
                    </a:solidFill>
                    <a:ea typeface="Open Sans" panose="020B0606030504020204" pitchFamily="34" charset="0"/>
                    <a:cs typeface="Open Sans" panose="020B0606030504020204" pitchFamily="34" charset="0"/>
                  </a:rPr>
                  <a:t>OSBM given $2m to distribute to NCACC, NCLM, and NCARCOG to help with technical assistance. Must prioritize grants to counties with a population of less than 250K</a:t>
                </a:r>
              </a:p>
            </p:txBody>
          </p:sp>
        </p:grpSp>
      </p:grpSp>
      <p:grpSp>
        <p:nvGrpSpPr>
          <p:cNvPr id="9" name="Group 8">
            <a:extLst>
              <a:ext uri="{FF2B5EF4-FFF2-40B4-BE49-F238E27FC236}">
                <a16:creationId xmlns:a16="http://schemas.microsoft.com/office/drawing/2014/main" id="{82E293D6-30BD-8504-899E-ECB7069B1C2A}"/>
              </a:ext>
            </a:extLst>
          </p:cNvPr>
          <p:cNvGrpSpPr/>
          <p:nvPr/>
        </p:nvGrpSpPr>
        <p:grpSpPr>
          <a:xfrm>
            <a:off x="606623" y="1552188"/>
            <a:ext cx="4620875" cy="1479919"/>
            <a:chOff x="1248935" y="3168307"/>
            <a:chExt cx="4620875" cy="1479919"/>
          </a:xfrm>
          <a:effectLst>
            <a:outerShdw blurRad="50800" dist="38100" dir="8100000" algn="tr" rotWithShape="0">
              <a:prstClr val="black">
                <a:alpha val="40000"/>
              </a:prstClr>
            </a:outerShdw>
          </a:effectLst>
        </p:grpSpPr>
        <p:sp>
          <p:nvSpPr>
            <p:cNvPr id="24" name="Rectangle: Rounded Corners 23">
              <a:extLst>
                <a:ext uri="{FF2B5EF4-FFF2-40B4-BE49-F238E27FC236}">
                  <a16:creationId xmlns:a16="http://schemas.microsoft.com/office/drawing/2014/main" id="{BB8DAA51-1CB5-E8AA-5C8C-8B377306B8CE}"/>
                </a:ext>
              </a:extLst>
            </p:cNvPr>
            <p:cNvSpPr/>
            <p:nvPr/>
          </p:nvSpPr>
          <p:spPr>
            <a:xfrm>
              <a:off x="1248935" y="3168307"/>
              <a:ext cx="4620875" cy="1479919"/>
            </a:xfrm>
            <a:prstGeom prst="roundRect">
              <a:avLst>
                <a:gd name="adj" fmla="val 9039"/>
              </a:avLst>
            </a:prstGeom>
            <a:gradFill flip="none" rotWithShape="1">
              <a:gsLst>
                <a:gs pos="0">
                  <a:schemeClr val="accent1"/>
                </a:gs>
                <a:gs pos="85000">
                  <a:schemeClr val="accent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9" name="Group 48">
              <a:extLst>
                <a:ext uri="{FF2B5EF4-FFF2-40B4-BE49-F238E27FC236}">
                  <a16:creationId xmlns:a16="http://schemas.microsoft.com/office/drawing/2014/main" id="{20D9B386-6C76-FF4E-9F5D-5E2878E44E8D}"/>
                </a:ext>
              </a:extLst>
            </p:cNvPr>
            <p:cNvGrpSpPr/>
            <p:nvPr/>
          </p:nvGrpSpPr>
          <p:grpSpPr>
            <a:xfrm>
              <a:off x="2917482" y="3310972"/>
              <a:ext cx="2448272" cy="1201931"/>
              <a:chOff x="2917482" y="1838349"/>
              <a:chExt cx="2448272" cy="1201931"/>
            </a:xfrm>
          </p:grpSpPr>
          <p:sp>
            <p:nvSpPr>
              <p:cNvPr id="52" name="TextBox 51">
                <a:extLst>
                  <a:ext uri="{FF2B5EF4-FFF2-40B4-BE49-F238E27FC236}">
                    <a16:creationId xmlns:a16="http://schemas.microsoft.com/office/drawing/2014/main" id="{02DA6D68-A3B9-DCE7-A21D-4DD885889B17}"/>
                  </a:ext>
                </a:extLst>
              </p:cNvPr>
              <p:cNvSpPr txBox="1"/>
              <p:nvPr/>
            </p:nvSpPr>
            <p:spPr>
              <a:xfrm>
                <a:off x="2917482" y="1838349"/>
                <a:ext cx="2448272" cy="307777"/>
              </a:xfrm>
              <a:prstGeom prst="rect">
                <a:avLst/>
              </a:prstGeom>
              <a:noFill/>
            </p:spPr>
            <p:txBody>
              <a:bodyPr wrap="square" lIns="0" tIns="0" rIns="0" bIns="0" rtlCol="0" anchor="b">
                <a:spAutoFit/>
              </a:bodyPr>
              <a:lstStyle/>
              <a:p>
                <a:r>
                  <a:rPr lang="en-US" sz="2000" dirty="0">
                    <a:solidFill>
                      <a:schemeClr val="bg1"/>
                    </a:solidFill>
                    <a:cs typeface="Segoe UI Light" panose="020B0502040204020203" pitchFamily="34" charset="0"/>
                  </a:rPr>
                  <a:t>Cash Flow Loans</a:t>
                </a:r>
                <a:endParaRPr lang="en-IN" sz="2000" dirty="0">
                  <a:solidFill>
                    <a:schemeClr val="bg1"/>
                  </a:solidFill>
                  <a:cs typeface="Segoe UI Light" panose="020B0502040204020203" pitchFamily="34" charset="0"/>
                </a:endParaRPr>
              </a:p>
            </p:txBody>
          </p:sp>
          <p:sp>
            <p:nvSpPr>
              <p:cNvPr id="55" name="TextBox 54">
                <a:extLst>
                  <a:ext uri="{FF2B5EF4-FFF2-40B4-BE49-F238E27FC236}">
                    <a16:creationId xmlns:a16="http://schemas.microsoft.com/office/drawing/2014/main" id="{D9027BAD-8A78-0C37-461B-E6A4D5BE2141}"/>
                  </a:ext>
                </a:extLst>
              </p:cNvPr>
              <p:cNvSpPr txBox="1"/>
              <p:nvPr/>
            </p:nvSpPr>
            <p:spPr>
              <a:xfrm>
                <a:off x="2917482" y="2171131"/>
                <a:ext cx="2448272" cy="869149"/>
              </a:xfrm>
              <a:prstGeom prst="rect">
                <a:avLst/>
              </a:prstGeom>
              <a:noFill/>
            </p:spPr>
            <p:txBody>
              <a:bodyPr wrap="square" lIns="0" rIns="0" rtlCol="0" anchor="t">
                <a:spAutoFit/>
              </a:bodyPr>
              <a:lstStyle/>
              <a:p>
                <a:pPr>
                  <a:lnSpc>
                    <a:spcPct val="90000"/>
                  </a:lnSpc>
                  <a:defRPr/>
                </a:pPr>
                <a:r>
                  <a:rPr lang="en-US" sz="1400" kern="0" dirty="0">
                    <a:solidFill>
                      <a:schemeClr val="bg1"/>
                    </a:solidFill>
                    <a:ea typeface="Open Sans" panose="020B0606030504020204" pitchFamily="34" charset="0"/>
                    <a:cs typeface="Open Sans" panose="020B0606030504020204" pitchFamily="34" charset="0"/>
                  </a:rPr>
                  <a:t>NCEM given $250m to, among other things, provide cash flow loans to local governments &amp; state agencies</a:t>
                </a:r>
              </a:p>
            </p:txBody>
          </p:sp>
        </p:grpSp>
      </p:grpSp>
      <p:grpSp>
        <p:nvGrpSpPr>
          <p:cNvPr id="10" name="Group 9">
            <a:extLst>
              <a:ext uri="{FF2B5EF4-FFF2-40B4-BE49-F238E27FC236}">
                <a16:creationId xmlns:a16="http://schemas.microsoft.com/office/drawing/2014/main" id="{0B28585B-5C8F-2836-079F-BD28A7B098EE}"/>
              </a:ext>
            </a:extLst>
          </p:cNvPr>
          <p:cNvGrpSpPr/>
          <p:nvPr/>
        </p:nvGrpSpPr>
        <p:grpSpPr>
          <a:xfrm>
            <a:off x="606622" y="5065039"/>
            <a:ext cx="4620875" cy="1479919"/>
            <a:chOff x="609441" y="4695104"/>
            <a:chExt cx="4620875" cy="1479919"/>
          </a:xfrm>
          <a:effectLst>
            <a:outerShdw blurRad="50800" dist="38100" dir="8100000" algn="tr" rotWithShape="0">
              <a:prstClr val="black">
                <a:alpha val="40000"/>
              </a:prstClr>
            </a:outerShdw>
          </a:effectLst>
        </p:grpSpPr>
        <p:sp>
          <p:nvSpPr>
            <p:cNvPr id="25" name="Rectangle: Rounded Corners 24">
              <a:extLst>
                <a:ext uri="{FF2B5EF4-FFF2-40B4-BE49-F238E27FC236}">
                  <a16:creationId xmlns:a16="http://schemas.microsoft.com/office/drawing/2014/main" id="{37F64E98-605C-4AA7-EC39-F19FACEDBF70}"/>
                </a:ext>
              </a:extLst>
            </p:cNvPr>
            <p:cNvSpPr/>
            <p:nvPr/>
          </p:nvSpPr>
          <p:spPr>
            <a:xfrm>
              <a:off x="609441" y="4695104"/>
              <a:ext cx="4620875" cy="1479919"/>
            </a:xfrm>
            <a:prstGeom prst="roundRect">
              <a:avLst>
                <a:gd name="adj" fmla="val 90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8" name="Group 57">
              <a:extLst>
                <a:ext uri="{FF2B5EF4-FFF2-40B4-BE49-F238E27FC236}">
                  <a16:creationId xmlns:a16="http://schemas.microsoft.com/office/drawing/2014/main" id="{0D62226C-73FC-B2E1-B09D-01645C2624C9}"/>
                </a:ext>
              </a:extLst>
            </p:cNvPr>
            <p:cNvGrpSpPr/>
            <p:nvPr/>
          </p:nvGrpSpPr>
          <p:grpSpPr>
            <a:xfrm>
              <a:off x="2277988" y="4764478"/>
              <a:ext cx="2833027" cy="1397607"/>
              <a:chOff x="2277988" y="1711410"/>
              <a:chExt cx="2833027" cy="1397607"/>
            </a:xfrm>
          </p:grpSpPr>
          <p:sp>
            <p:nvSpPr>
              <p:cNvPr id="59" name="TextBox 58">
                <a:extLst>
                  <a:ext uri="{FF2B5EF4-FFF2-40B4-BE49-F238E27FC236}">
                    <a16:creationId xmlns:a16="http://schemas.microsoft.com/office/drawing/2014/main" id="{B58D8120-EA50-F87C-9528-A331D3436148}"/>
                  </a:ext>
                </a:extLst>
              </p:cNvPr>
              <p:cNvSpPr txBox="1"/>
              <p:nvPr/>
            </p:nvSpPr>
            <p:spPr>
              <a:xfrm>
                <a:off x="2277988" y="1711410"/>
                <a:ext cx="2448272" cy="307777"/>
              </a:xfrm>
              <a:prstGeom prst="rect">
                <a:avLst/>
              </a:prstGeom>
              <a:noFill/>
            </p:spPr>
            <p:txBody>
              <a:bodyPr wrap="square" lIns="0" tIns="0" rIns="0" bIns="0" rtlCol="0" anchor="b">
                <a:spAutoFit/>
              </a:bodyPr>
              <a:lstStyle/>
              <a:p>
                <a:r>
                  <a:rPr lang="en-US" sz="2000" dirty="0">
                    <a:solidFill>
                      <a:schemeClr val="bg1"/>
                    </a:solidFill>
                    <a:cs typeface="Segoe UI Light" panose="020B0502040204020203" pitchFamily="34" charset="0"/>
                  </a:rPr>
                  <a:t>Elections</a:t>
                </a:r>
                <a:endParaRPr lang="en-IN" sz="2000" dirty="0">
                  <a:solidFill>
                    <a:schemeClr val="bg1"/>
                  </a:solidFill>
                  <a:cs typeface="Segoe UI Light" panose="020B0502040204020203" pitchFamily="34" charset="0"/>
                </a:endParaRPr>
              </a:p>
            </p:txBody>
          </p:sp>
          <p:sp>
            <p:nvSpPr>
              <p:cNvPr id="60" name="TextBox 59">
                <a:extLst>
                  <a:ext uri="{FF2B5EF4-FFF2-40B4-BE49-F238E27FC236}">
                    <a16:creationId xmlns:a16="http://schemas.microsoft.com/office/drawing/2014/main" id="{6F528DFD-9611-595F-9B10-742061790E7E}"/>
                  </a:ext>
                </a:extLst>
              </p:cNvPr>
              <p:cNvSpPr txBox="1"/>
              <p:nvPr/>
            </p:nvSpPr>
            <p:spPr>
              <a:xfrm>
                <a:off x="2277988" y="2045969"/>
                <a:ext cx="2833027" cy="1063048"/>
              </a:xfrm>
              <a:prstGeom prst="rect">
                <a:avLst/>
              </a:prstGeom>
              <a:noFill/>
            </p:spPr>
            <p:txBody>
              <a:bodyPr wrap="square" lIns="0" rIns="0" rtlCol="0" anchor="t">
                <a:spAutoFit/>
              </a:bodyPr>
              <a:lstStyle/>
              <a:p>
                <a:pPr>
                  <a:lnSpc>
                    <a:spcPct val="90000"/>
                  </a:lnSpc>
                  <a:defRPr/>
                </a:pPr>
                <a:r>
                  <a:rPr lang="en-US" sz="1400" kern="0" dirty="0">
                    <a:solidFill>
                      <a:schemeClr val="bg1"/>
                    </a:solidFill>
                    <a:ea typeface="Open Sans" panose="020B0606030504020204" pitchFamily="34" charset="0"/>
                    <a:cs typeface="Open Sans" panose="020B0606030504020204" pitchFamily="34" charset="0"/>
                  </a:rPr>
                  <a:t>State Bd. Of Elections given $5m to assist county boards with technology, printing, emergency communication systems, temporary staff, mobile voting</a:t>
                </a:r>
              </a:p>
            </p:txBody>
          </p:sp>
        </p:grpSp>
      </p:grpSp>
      <p:sp>
        <p:nvSpPr>
          <p:cNvPr id="26" name="Footer Placeholder 2">
            <a:extLst>
              <a:ext uri="{FF2B5EF4-FFF2-40B4-BE49-F238E27FC236}">
                <a16:creationId xmlns:a16="http://schemas.microsoft.com/office/drawing/2014/main" id="{3DA2E2AE-0DFD-C0F9-FB01-1FF1D7487634}"/>
              </a:ext>
            </a:extLst>
          </p:cNvPr>
          <p:cNvSpPr>
            <a:spLocks noGrp="1"/>
          </p:cNvSpPr>
          <p:nvPr>
            <p:ph type="ftr" sz="quarter" idx="11"/>
          </p:nvPr>
        </p:nvSpPr>
        <p:spPr>
          <a:xfrm>
            <a:off x="611030" y="358052"/>
            <a:ext cx="3859795" cy="365125"/>
          </a:xfrm>
        </p:spPr>
        <p:txBody>
          <a:bodyPr/>
          <a:lstStyle/>
          <a:p>
            <a:pPr algn="l"/>
            <a:r>
              <a:rPr lang="en-US" sz="2400" dirty="0"/>
              <a:t>State Aid</a:t>
            </a:r>
          </a:p>
        </p:txBody>
      </p:sp>
      <p:sp>
        <p:nvSpPr>
          <p:cNvPr id="12" name="Title 11">
            <a:extLst>
              <a:ext uri="{FF2B5EF4-FFF2-40B4-BE49-F238E27FC236}">
                <a16:creationId xmlns:a16="http://schemas.microsoft.com/office/drawing/2014/main" id="{5599865E-DBBA-7371-1F8F-CAD53684FC85}"/>
              </a:ext>
            </a:extLst>
          </p:cNvPr>
          <p:cNvSpPr>
            <a:spLocks noGrp="1"/>
          </p:cNvSpPr>
          <p:nvPr>
            <p:ph type="title"/>
          </p:nvPr>
        </p:nvSpPr>
        <p:spPr>
          <a:xfrm>
            <a:off x="606623" y="413448"/>
            <a:ext cx="10515600" cy="1325563"/>
          </a:xfrm>
        </p:spPr>
        <p:txBody>
          <a:bodyPr/>
          <a:lstStyle/>
          <a:p>
            <a:r>
              <a:rPr lang="en-US" dirty="0"/>
              <a:t>HB 149: State Disaster Relief Law (1)</a:t>
            </a:r>
          </a:p>
        </p:txBody>
      </p:sp>
      <p:pic>
        <p:nvPicPr>
          <p:cNvPr id="3" name="Graphic 2" descr="Loan with solid fill">
            <a:extLst>
              <a:ext uri="{FF2B5EF4-FFF2-40B4-BE49-F238E27FC236}">
                <a16:creationId xmlns:a16="http://schemas.microsoft.com/office/drawing/2014/main" id="{13945CCC-BCC5-EDD0-4E15-EF0818317B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3548" y="1751514"/>
            <a:ext cx="914400" cy="914400"/>
          </a:xfrm>
          <a:prstGeom prst="rect">
            <a:avLst/>
          </a:prstGeom>
        </p:spPr>
      </p:pic>
      <p:sp>
        <p:nvSpPr>
          <p:cNvPr id="14" name="TextBox 13">
            <a:extLst>
              <a:ext uri="{FF2B5EF4-FFF2-40B4-BE49-F238E27FC236}">
                <a16:creationId xmlns:a16="http://schemas.microsoft.com/office/drawing/2014/main" id="{3B19114E-0157-A83D-099E-132EC9098E7D}"/>
              </a:ext>
            </a:extLst>
          </p:cNvPr>
          <p:cNvSpPr txBox="1"/>
          <p:nvPr/>
        </p:nvSpPr>
        <p:spPr>
          <a:xfrm>
            <a:off x="7442632" y="3039268"/>
            <a:ext cx="3911168" cy="1569660"/>
          </a:xfrm>
          <a:prstGeom prst="rect">
            <a:avLst/>
          </a:prstGeom>
          <a:noFill/>
        </p:spPr>
        <p:txBody>
          <a:bodyPr wrap="square" lIns="0" rIns="0" rtlCol="0" anchor="b">
            <a:spAutoFit/>
          </a:bodyPr>
          <a:lstStyle/>
          <a:p>
            <a:pPr>
              <a:defRPr/>
            </a:pPr>
            <a:r>
              <a:rPr lang="en-US" sz="4800" b="1" kern="0" dirty="0">
                <a:solidFill>
                  <a:schemeClr val="accent1"/>
                </a:solidFill>
                <a:ea typeface="Open Sans" panose="020B0606030504020204" pitchFamily="34" charset="0"/>
                <a:cs typeface="Open Sans" panose="020B0606030504020204" pitchFamily="34" charset="0"/>
              </a:rPr>
              <a:t>Aid for Local Governments</a:t>
            </a:r>
          </a:p>
        </p:txBody>
      </p:sp>
      <p:pic>
        <p:nvPicPr>
          <p:cNvPr id="16" name="Graphic 15" descr="Questions with solid fill">
            <a:extLst>
              <a:ext uri="{FF2B5EF4-FFF2-40B4-BE49-F238E27FC236}">
                <a16:creationId xmlns:a16="http://schemas.microsoft.com/office/drawing/2014/main" id="{45AF2D73-50BA-088A-579D-7F88DABDBB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7791" y="3557377"/>
            <a:ext cx="914400" cy="914400"/>
          </a:xfrm>
          <a:prstGeom prst="rect">
            <a:avLst/>
          </a:prstGeom>
        </p:spPr>
      </p:pic>
      <p:pic>
        <p:nvPicPr>
          <p:cNvPr id="18" name="Graphic 17" descr="Checkmark with solid fill">
            <a:extLst>
              <a:ext uri="{FF2B5EF4-FFF2-40B4-BE49-F238E27FC236}">
                <a16:creationId xmlns:a16="http://schemas.microsoft.com/office/drawing/2014/main" id="{AC280AAB-20CE-5CBE-3862-E30200072A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3548" y="5288301"/>
            <a:ext cx="914400" cy="914400"/>
          </a:xfrm>
          <a:prstGeom prst="rect">
            <a:avLst/>
          </a:prstGeom>
        </p:spPr>
      </p:pic>
      <p:sp>
        <p:nvSpPr>
          <p:cNvPr id="19" name="Rectangle 18">
            <a:extLst>
              <a:ext uri="{FF2B5EF4-FFF2-40B4-BE49-F238E27FC236}">
                <a16:creationId xmlns:a16="http://schemas.microsoft.com/office/drawing/2014/main" id="{4A22F735-551B-0B9E-56E3-D111327CD74C}"/>
              </a:ext>
            </a:extLst>
          </p:cNvPr>
          <p:cNvSpPr/>
          <p:nvPr/>
        </p:nvSpPr>
        <p:spPr>
          <a:xfrm>
            <a:off x="10633710" y="175213"/>
            <a:ext cx="1440180" cy="113874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Helene</a:t>
            </a:r>
          </a:p>
          <a:p>
            <a:pPr algn="ctr"/>
            <a:r>
              <a:rPr lang="en-US" sz="2800" dirty="0"/>
              <a:t>PTC8</a:t>
            </a:r>
          </a:p>
        </p:txBody>
      </p:sp>
    </p:spTree>
    <p:extLst>
      <p:ext uri="{BB962C8B-B14F-4D97-AF65-F5344CB8AC3E}">
        <p14:creationId xmlns:p14="http://schemas.microsoft.com/office/powerpoint/2010/main" val="3562437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AC770-0ADC-443D-125C-8D8651E6B68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BE75B-5C1C-B85D-65AE-D938CA71724C}"/>
              </a:ext>
            </a:extLst>
          </p:cNvPr>
          <p:cNvSpPr>
            <a:spLocks noGrp="1"/>
          </p:cNvSpPr>
          <p:nvPr>
            <p:ph type="sldNum" sz="quarter" idx="12"/>
          </p:nvPr>
        </p:nvSpPr>
        <p:spPr/>
        <p:txBody>
          <a:bodyPr/>
          <a:lstStyle/>
          <a:p>
            <a:fld id="{96E69268-9C8B-4EBF-A9EE-DC5DC2D48DC3}" type="slidenum">
              <a:rPr lang="en-US" smtClean="0"/>
              <a:pPr/>
              <a:t>7</a:t>
            </a:fld>
            <a:endParaRPr lang="en-US" dirty="0"/>
          </a:p>
        </p:txBody>
      </p:sp>
      <p:grpSp>
        <p:nvGrpSpPr>
          <p:cNvPr id="13" name="Group 12">
            <a:extLst>
              <a:ext uri="{FF2B5EF4-FFF2-40B4-BE49-F238E27FC236}">
                <a16:creationId xmlns:a16="http://schemas.microsoft.com/office/drawing/2014/main" id="{E2591E22-190B-D5C6-0B39-DA8C66762B1F}"/>
              </a:ext>
            </a:extLst>
          </p:cNvPr>
          <p:cNvGrpSpPr/>
          <p:nvPr/>
        </p:nvGrpSpPr>
        <p:grpSpPr>
          <a:xfrm>
            <a:off x="5375920" y="2364486"/>
            <a:ext cx="1918290" cy="3080739"/>
            <a:chOff x="5374332" y="2364485"/>
            <a:chExt cx="1918290" cy="3080739"/>
          </a:xfrm>
        </p:grpSpPr>
        <p:sp>
          <p:nvSpPr>
            <p:cNvPr id="6" name="Rectangle 5">
              <a:extLst>
                <a:ext uri="{FF2B5EF4-FFF2-40B4-BE49-F238E27FC236}">
                  <a16:creationId xmlns:a16="http://schemas.microsoft.com/office/drawing/2014/main" id="{144A61CA-7706-674C-584D-D0E82E3543BA}"/>
                </a:ext>
              </a:extLst>
            </p:cNvPr>
            <p:cNvSpPr/>
            <p:nvPr/>
          </p:nvSpPr>
          <p:spPr>
            <a:xfrm>
              <a:off x="5374332" y="2364485"/>
              <a:ext cx="1008112" cy="3080739"/>
            </a:xfrm>
            <a:custGeom>
              <a:avLst/>
              <a:gdLst>
                <a:gd name="connsiteX0" fmla="*/ 0 w 1008112"/>
                <a:gd name="connsiteY0" fmla="*/ 0 h 3152747"/>
                <a:gd name="connsiteX1" fmla="*/ 1008112 w 1008112"/>
                <a:gd name="connsiteY1" fmla="*/ 0 h 3152747"/>
                <a:gd name="connsiteX2" fmla="*/ 1008112 w 1008112"/>
                <a:gd name="connsiteY2" fmla="*/ 3152747 h 3152747"/>
                <a:gd name="connsiteX3" fmla="*/ 0 w 1008112"/>
                <a:gd name="connsiteY3" fmla="*/ 3152747 h 3152747"/>
                <a:gd name="connsiteX4" fmla="*/ 0 w 1008112"/>
                <a:gd name="connsiteY4" fmla="*/ 0 h 3152747"/>
                <a:gd name="connsiteX0" fmla="*/ 821 w 1008933"/>
                <a:gd name="connsiteY0" fmla="*/ 0 h 3152747"/>
                <a:gd name="connsiteX1" fmla="*/ 1008933 w 1008933"/>
                <a:gd name="connsiteY1" fmla="*/ 0 h 3152747"/>
                <a:gd name="connsiteX2" fmla="*/ 1008933 w 1008933"/>
                <a:gd name="connsiteY2" fmla="*/ 3152747 h 3152747"/>
                <a:gd name="connsiteX3" fmla="*/ 821 w 1008933"/>
                <a:gd name="connsiteY3" fmla="*/ 3152747 h 3152747"/>
                <a:gd name="connsiteX4" fmla="*/ 0 w 1008933"/>
                <a:gd name="connsiteY4" fmla="*/ 1586626 h 3152747"/>
                <a:gd name="connsiteX5" fmla="*/ 821 w 1008933"/>
                <a:gd name="connsiteY5" fmla="*/ 0 h 3152747"/>
                <a:gd name="connsiteX0" fmla="*/ 0 w 1008933"/>
                <a:gd name="connsiteY0" fmla="*/ 1586626 h 3152747"/>
                <a:gd name="connsiteX1" fmla="*/ 821 w 1008933"/>
                <a:gd name="connsiteY1" fmla="*/ 0 h 3152747"/>
                <a:gd name="connsiteX2" fmla="*/ 1008933 w 1008933"/>
                <a:gd name="connsiteY2" fmla="*/ 0 h 3152747"/>
                <a:gd name="connsiteX3" fmla="*/ 1008933 w 1008933"/>
                <a:gd name="connsiteY3" fmla="*/ 3152747 h 3152747"/>
                <a:gd name="connsiteX4" fmla="*/ 821 w 1008933"/>
                <a:gd name="connsiteY4" fmla="*/ 3152747 h 3152747"/>
                <a:gd name="connsiteX5" fmla="*/ 91440 w 1008933"/>
                <a:gd name="connsiteY5" fmla="*/ 1678066 h 3152747"/>
                <a:gd name="connsiteX0" fmla="*/ 0 w 1008933"/>
                <a:gd name="connsiteY0" fmla="*/ 1586626 h 3152747"/>
                <a:gd name="connsiteX1" fmla="*/ 821 w 1008933"/>
                <a:gd name="connsiteY1" fmla="*/ 0 h 3152747"/>
                <a:gd name="connsiteX2" fmla="*/ 1008933 w 1008933"/>
                <a:gd name="connsiteY2" fmla="*/ 0 h 3152747"/>
                <a:gd name="connsiteX3" fmla="*/ 1008933 w 1008933"/>
                <a:gd name="connsiteY3" fmla="*/ 3152747 h 3152747"/>
                <a:gd name="connsiteX4" fmla="*/ 821 w 1008933"/>
                <a:gd name="connsiteY4" fmla="*/ 3152747 h 3152747"/>
                <a:gd name="connsiteX0" fmla="*/ 0 w 1008112"/>
                <a:gd name="connsiteY0" fmla="*/ 0 h 3152747"/>
                <a:gd name="connsiteX1" fmla="*/ 1008112 w 1008112"/>
                <a:gd name="connsiteY1" fmla="*/ 0 h 3152747"/>
                <a:gd name="connsiteX2" fmla="*/ 1008112 w 1008112"/>
                <a:gd name="connsiteY2" fmla="*/ 3152747 h 3152747"/>
                <a:gd name="connsiteX3" fmla="*/ 0 w 1008112"/>
                <a:gd name="connsiteY3" fmla="*/ 3152747 h 3152747"/>
              </a:gdLst>
              <a:ahLst/>
              <a:cxnLst>
                <a:cxn ang="0">
                  <a:pos x="connsiteX0" y="connsiteY0"/>
                </a:cxn>
                <a:cxn ang="0">
                  <a:pos x="connsiteX1" y="connsiteY1"/>
                </a:cxn>
                <a:cxn ang="0">
                  <a:pos x="connsiteX2" y="connsiteY2"/>
                </a:cxn>
                <a:cxn ang="0">
                  <a:pos x="connsiteX3" y="connsiteY3"/>
                </a:cxn>
              </a:cxnLst>
              <a:rect l="l" t="t" r="r" b="b"/>
              <a:pathLst>
                <a:path w="1008112" h="3152747">
                  <a:moveTo>
                    <a:pt x="0" y="0"/>
                  </a:moveTo>
                  <a:lnTo>
                    <a:pt x="1008112" y="0"/>
                  </a:lnTo>
                  <a:lnTo>
                    <a:pt x="1008112" y="3152747"/>
                  </a:lnTo>
                  <a:lnTo>
                    <a:pt x="0" y="3152747"/>
                  </a:lnTo>
                </a:path>
              </a:pathLst>
            </a:custGeom>
            <a:noFill/>
            <a:ln w="53975">
              <a:gradFill>
                <a:gsLst>
                  <a:gs pos="0">
                    <a:schemeClr val="accent4"/>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Connector 7">
              <a:extLst>
                <a:ext uri="{FF2B5EF4-FFF2-40B4-BE49-F238E27FC236}">
                  <a16:creationId xmlns:a16="http://schemas.microsoft.com/office/drawing/2014/main" id="{F29A78B6-573D-E47D-FF52-9ACE99179464}"/>
                </a:ext>
              </a:extLst>
            </p:cNvPr>
            <p:cNvCxnSpPr>
              <a:cxnSpLocks/>
            </p:cNvCxnSpPr>
            <p:nvPr/>
          </p:nvCxnSpPr>
          <p:spPr>
            <a:xfrm>
              <a:off x="5374332" y="3904854"/>
              <a:ext cx="1918290" cy="0"/>
            </a:xfrm>
            <a:prstGeom prst="line">
              <a:avLst/>
            </a:prstGeom>
            <a:ln w="53975">
              <a:gradFill>
                <a:gsLst>
                  <a:gs pos="0">
                    <a:schemeClr val="accent4"/>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2F1AF29A-D3CB-A039-12AF-CB43BB175B82}"/>
              </a:ext>
            </a:extLst>
          </p:cNvPr>
          <p:cNvGrpSpPr/>
          <p:nvPr/>
        </p:nvGrpSpPr>
        <p:grpSpPr>
          <a:xfrm>
            <a:off x="606623" y="3129008"/>
            <a:ext cx="4620875" cy="2785598"/>
            <a:chOff x="609441" y="1624526"/>
            <a:chExt cx="4620875" cy="1876966"/>
          </a:xfrm>
          <a:effectLst>
            <a:outerShdw blurRad="50800" dist="38100" dir="8100000" algn="tr" rotWithShape="0">
              <a:prstClr val="black">
                <a:alpha val="40000"/>
              </a:prstClr>
            </a:outerShdw>
          </a:effectLst>
        </p:grpSpPr>
        <p:sp>
          <p:nvSpPr>
            <p:cNvPr id="5" name="Rectangle: Rounded Corners 4">
              <a:extLst>
                <a:ext uri="{FF2B5EF4-FFF2-40B4-BE49-F238E27FC236}">
                  <a16:creationId xmlns:a16="http://schemas.microsoft.com/office/drawing/2014/main" id="{964F1D21-9B7C-EABE-BB54-0F6EFDD8F75C}"/>
                </a:ext>
              </a:extLst>
            </p:cNvPr>
            <p:cNvSpPr/>
            <p:nvPr/>
          </p:nvSpPr>
          <p:spPr>
            <a:xfrm>
              <a:off x="609441" y="1624526"/>
              <a:ext cx="4620875" cy="1818217"/>
            </a:xfrm>
            <a:prstGeom prst="roundRect">
              <a:avLst>
                <a:gd name="adj" fmla="val 90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1" name="Group 10">
              <a:extLst>
                <a:ext uri="{FF2B5EF4-FFF2-40B4-BE49-F238E27FC236}">
                  <a16:creationId xmlns:a16="http://schemas.microsoft.com/office/drawing/2014/main" id="{3C3AB033-E01F-591A-BDB8-9D86B42037E9}"/>
                </a:ext>
              </a:extLst>
            </p:cNvPr>
            <p:cNvGrpSpPr/>
            <p:nvPr/>
          </p:nvGrpSpPr>
          <p:grpSpPr>
            <a:xfrm>
              <a:off x="2266385" y="1724920"/>
              <a:ext cx="2796451" cy="1776572"/>
              <a:chOff x="2266385" y="1742430"/>
              <a:chExt cx="2796451" cy="1776572"/>
            </a:xfrm>
          </p:grpSpPr>
          <p:sp>
            <p:nvSpPr>
              <p:cNvPr id="37" name="TextBox 36">
                <a:extLst>
                  <a:ext uri="{FF2B5EF4-FFF2-40B4-BE49-F238E27FC236}">
                    <a16:creationId xmlns:a16="http://schemas.microsoft.com/office/drawing/2014/main" id="{7E07424D-33CC-B15E-3020-7E16B2F9154F}"/>
                  </a:ext>
                </a:extLst>
              </p:cNvPr>
              <p:cNvSpPr txBox="1"/>
              <p:nvPr/>
            </p:nvSpPr>
            <p:spPr>
              <a:xfrm>
                <a:off x="2266385" y="1742430"/>
                <a:ext cx="2664475" cy="207383"/>
              </a:xfrm>
              <a:prstGeom prst="rect">
                <a:avLst/>
              </a:prstGeom>
              <a:noFill/>
            </p:spPr>
            <p:txBody>
              <a:bodyPr wrap="square" lIns="0" tIns="0" rIns="0" bIns="0" rtlCol="0" anchor="b">
                <a:spAutoFit/>
              </a:bodyPr>
              <a:lstStyle/>
              <a:p>
                <a:r>
                  <a:rPr lang="en-US" sz="2000" dirty="0">
                    <a:solidFill>
                      <a:schemeClr val="bg1"/>
                    </a:solidFill>
                    <a:cs typeface="Segoe UI Light" panose="020B0502040204020203" pitchFamily="34" charset="0"/>
                  </a:rPr>
                  <a:t>LG Project Changes</a:t>
                </a:r>
                <a:endParaRPr lang="en-IN" sz="2000" dirty="0">
                  <a:solidFill>
                    <a:schemeClr val="bg1"/>
                  </a:solidFill>
                  <a:cs typeface="Segoe UI Light" panose="020B0502040204020203" pitchFamily="34" charset="0"/>
                </a:endParaRPr>
              </a:p>
            </p:txBody>
          </p:sp>
          <p:sp>
            <p:nvSpPr>
              <p:cNvPr id="38" name="TextBox 37">
                <a:extLst>
                  <a:ext uri="{FF2B5EF4-FFF2-40B4-BE49-F238E27FC236}">
                    <a16:creationId xmlns:a16="http://schemas.microsoft.com/office/drawing/2014/main" id="{E0F04CC9-9188-DDC6-7054-FD7EEEDA53C4}"/>
                  </a:ext>
                </a:extLst>
              </p:cNvPr>
              <p:cNvSpPr txBox="1"/>
              <p:nvPr/>
            </p:nvSpPr>
            <p:spPr>
              <a:xfrm>
                <a:off x="2266385" y="2018801"/>
                <a:ext cx="2796451" cy="1500201"/>
              </a:xfrm>
              <a:prstGeom prst="rect">
                <a:avLst/>
              </a:prstGeom>
              <a:noFill/>
            </p:spPr>
            <p:txBody>
              <a:bodyPr wrap="square" lIns="0" rIns="0" rtlCol="0" anchor="t">
                <a:spAutoFit/>
              </a:bodyPr>
              <a:lstStyle/>
              <a:p>
                <a:pPr>
                  <a:lnSpc>
                    <a:spcPct val="90000"/>
                  </a:lnSpc>
                  <a:defRPr/>
                </a:pPr>
                <a:r>
                  <a:rPr lang="en-US" sz="1400" kern="0" dirty="0">
                    <a:solidFill>
                      <a:schemeClr val="bg1"/>
                    </a:solidFill>
                    <a:ea typeface="Open Sans" panose="020B0606030504020204" pitchFamily="34" charset="0"/>
                    <a:cs typeface="Open Sans" panose="020B0606030504020204" pitchFamily="34" charset="0"/>
                  </a:rPr>
                  <a:t>DEQ may authorize local governments to use any previous infrastructure funding from DEQ to mitigate or remediate disaster-related damage or provide temporary measures to allow preservation or restoration of drinking water and wastewater service or emergency operations at a drinking water or wastewater facility</a:t>
                </a:r>
              </a:p>
            </p:txBody>
          </p:sp>
        </p:grpSp>
      </p:grpSp>
      <p:grpSp>
        <p:nvGrpSpPr>
          <p:cNvPr id="9" name="Group 8">
            <a:extLst>
              <a:ext uri="{FF2B5EF4-FFF2-40B4-BE49-F238E27FC236}">
                <a16:creationId xmlns:a16="http://schemas.microsoft.com/office/drawing/2014/main" id="{08173B88-FC5F-3E1A-D7E1-C288AD3F8843}"/>
              </a:ext>
            </a:extLst>
          </p:cNvPr>
          <p:cNvGrpSpPr/>
          <p:nvPr/>
        </p:nvGrpSpPr>
        <p:grpSpPr>
          <a:xfrm>
            <a:off x="606623" y="1552188"/>
            <a:ext cx="4620875" cy="1479919"/>
            <a:chOff x="1248935" y="3168307"/>
            <a:chExt cx="4620875" cy="1479919"/>
          </a:xfrm>
          <a:solidFill>
            <a:schemeClr val="bg2"/>
          </a:solidFill>
          <a:effectLst>
            <a:outerShdw blurRad="50800" dist="38100" dir="8100000" algn="tr" rotWithShape="0">
              <a:prstClr val="black">
                <a:alpha val="40000"/>
              </a:prstClr>
            </a:outerShdw>
          </a:effectLst>
        </p:grpSpPr>
        <p:sp>
          <p:nvSpPr>
            <p:cNvPr id="24" name="Rectangle: Rounded Corners 23">
              <a:extLst>
                <a:ext uri="{FF2B5EF4-FFF2-40B4-BE49-F238E27FC236}">
                  <a16:creationId xmlns:a16="http://schemas.microsoft.com/office/drawing/2014/main" id="{CA3C0FB0-C19E-42E3-5701-22A25AFF0581}"/>
                </a:ext>
              </a:extLst>
            </p:cNvPr>
            <p:cNvSpPr/>
            <p:nvPr/>
          </p:nvSpPr>
          <p:spPr>
            <a:xfrm>
              <a:off x="1248935" y="3168307"/>
              <a:ext cx="4620875" cy="1479919"/>
            </a:xfrm>
            <a:prstGeom prst="roundRect">
              <a:avLst>
                <a:gd name="adj" fmla="val 90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9" name="Group 48">
              <a:extLst>
                <a:ext uri="{FF2B5EF4-FFF2-40B4-BE49-F238E27FC236}">
                  <a16:creationId xmlns:a16="http://schemas.microsoft.com/office/drawing/2014/main" id="{A325A76B-EF4B-20BB-9651-354853E34752}"/>
                </a:ext>
              </a:extLst>
            </p:cNvPr>
            <p:cNvGrpSpPr/>
            <p:nvPr/>
          </p:nvGrpSpPr>
          <p:grpSpPr>
            <a:xfrm>
              <a:off x="2917482" y="3310972"/>
              <a:ext cx="2448272" cy="1201931"/>
              <a:chOff x="2917482" y="1838349"/>
              <a:chExt cx="2448272" cy="1201931"/>
            </a:xfrm>
            <a:grpFill/>
          </p:grpSpPr>
          <p:sp>
            <p:nvSpPr>
              <p:cNvPr id="52" name="TextBox 51">
                <a:extLst>
                  <a:ext uri="{FF2B5EF4-FFF2-40B4-BE49-F238E27FC236}">
                    <a16:creationId xmlns:a16="http://schemas.microsoft.com/office/drawing/2014/main" id="{85FE73F1-1CCD-3A29-4A10-DB7EFE789E59}"/>
                  </a:ext>
                </a:extLst>
              </p:cNvPr>
              <p:cNvSpPr txBox="1"/>
              <p:nvPr/>
            </p:nvSpPr>
            <p:spPr>
              <a:xfrm>
                <a:off x="2917482" y="1838349"/>
                <a:ext cx="2448272" cy="307777"/>
              </a:xfrm>
              <a:prstGeom prst="rect">
                <a:avLst/>
              </a:prstGeom>
              <a:solidFill>
                <a:schemeClr val="accent2"/>
              </a:solidFill>
            </p:spPr>
            <p:txBody>
              <a:bodyPr wrap="square" lIns="0" tIns="0" rIns="0" bIns="0" rtlCol="0" anchor="b">
                <a:spAutoFit/>
              </a:bodyPr>
              <a:lstStyle/>
              <a:p>
                <a:r>
                  <a:rPr lang="en-US" sz="2000" dirty="0">
                    <a:solidFill>
                      <a:schemeClr val="bg1"/>
                    </a:solidFill>
                    <a:cs typeface="Segoe UI Light" panose="020B0502040204020203" pitchFamily="34" charset="0"/>
                  </a:rPr>
                  <a:t>Emergency Loans</a:t>
                </a:r>
                <a:endParaRPr lang="en-IN" sz="2000" dirty="0">
                  <a:solidFill>
                    <a:schemeClr val="bg1"/>
                  </a:solidFill>
                  <a:cs typeface="Segoe UI Light" panose="020B0502040204020203" pitchFamily="34" charset="0"/>
                </a:endParaRPr>
              </a:p>
            </p:txBody>
          </p:sp>
          <p:sp>
            <p:nvSpPr>
              <p:cNvPr id="55" name="TextBox 54">
                <a:extLst>
                  <a:ext uri="{FF2B5EF4-FFF2-40B4-BE49-F238E27FC236}">
                    <a16:creationId xmlns:a16="http://schemas.microsoft.com/office/drawing/2014/main" id="{7055025D-B2DF-12A4-D980-D2D0E0540339}"/>
                  </a:ext>
                </a:extLst>
              </p:cNvPr>
              <p:cNvSpPr txBox="1"/>
              <p:nvPr/>
            </p:nvSpPr>
            <p:spPr>
              <a:xfrm>
                <a:off x="2917482" y="2171131"/>
                <a:ext cx="2448272" cy="869149"/>
              </a:xfrm>
              <a:prstGeom prst="rect">
                <a:avLst/>
              </a:prstGeom>
              <a:solidFill>
                <a:schemeClr val="accent2"/>
              </a:solidFill>
            </p:spPr>
            <p:txBody>
              <a:bodyPr wrap="square" lIns="0" rIns="0" rtlCol="0" anchor="t">
                <a:spAutoFit/>
              </a:bodyPr>
              <a:lstStyle/>
              <a:p>
                <a:pPr>
                  <a:lnSpc>
                    <a:spcPct val="90000"/>
                  </a:lnSpc>
                  <a:defRPr/>
                </a:pPr>
                <a:r>
                  <a:rPr lang="en-US" sz="1400" kern="0" dirty="0">
                    <a:solidFill>
                      <a:schemeClr val="bg1"/>
                    </a:solidFill>
                    <a:ea typeface="Open Sans" panose="020B0606030504020204" pitchFamily="34" charset="0"/>
                    <a:cs typeface="Open Sans" panose="020B0606030504020204" pitchFamily="34" charset="0"/>
                  </a:rPr>
                  <a:t>DEQ can transfer funds between CW Reserve and DW reserve to provide emergency loans to local governments</a:t>
                </a:r>
              </a:p>
            </p:txBody>
          </p:sp>
        </p:grpSp>
      </p:grpSp>
      <p:sp>
        <p:nvSpPr>
          <p:cNvPr id="26" name="Footer Placeholder 2">
            <a:extLst>
              <a:ext uri="{FF2B5EF4-FFF2-40B4-BE49-F238E27FC236}">
                <a16:creationId xmlns:a16="http://schemas.microsoft.com/office/drawing/2014/main" id="{C6ABE2D0-31A0-E671-EEFD-8856944C70F8}"/>
              </a:ext>
            </a:extLst>
          </p:cNvPr>
          <p:cNvSpPr>
            <a:spLocks noGrp="1"/>
          </p:cNvSpPr>
          <p:nvPr>
            <p:ph type="ftr" sz="quarter" idx="11"/>
          </p:nvPr>
        </p:nvSpPr>
        <p:spPr>
          <a:xfrm>
            <a:off x="611030" y="358052"/>
            <a:ext cx="3859795" cy="365125"/>
          </a:xfrm>
        </p:spPr>
        <p:txBody>
          <a:bodyPr/>
          <a:lstStyle/>
          <a:p>
            <a:pPr algn="l"/>
            <a:r>
              <a:rPr lang="en-US" sz="2400" dirty="0"/>
              <a:t>State Aid</a:t>
            </a:r>
          </a:p>
        </p:txBody>
      </p:sp>
      <p:sp>
        <p:nvSpPr>
          <p:cNvPr id="12" name="Title 11">
            <a:extLst>
              <a:ext uri="{FF2B5EF4-FFF2-40B4-BE49-F238E27FC236}">
                <a16:creationId xmlns:a16="http://schemas.microsoft.com/office/drawing/2014/main" id="{14C4E28C-D638-0B48-1D0F-4F34167E406D}"/>
              </a:ext>
            </a:extLst>
          </p:cNvPr>
          <p:cNvSpPr>
            <a:spLocks noGrp="1"/>
          </p:cNvSpPr>
          <p:nvPr>
            <p:ph type="title"/>
          </p:nvPr>
        </p:nvSpPr>
        <p:spPr>
          <a:xfrm>
            <a:off x="606623" y="413448"/>
            <a:ext cx="10515600" cy="1325563"/>
          </a:xfrm>
        </p:spPr>
        <p:txBody>
          <a:bodyPr/>
          <a:lstStyle/>
          <a:p>
            <a:r>
              <a:rPr lang="en-US" dirty="0"/>
              <a:t>HB 149: State Disaster Relief Law (1)</a:t>
            </a:r>
          </a:p>
        </p:txBody>
      </p:sp>
      <p:pic>
        <p:nvPicPr>
          <p:cNvPr id="3" name="Graphic 2" descr="Loan with solid fill">
            <a:extLst>
              <a:ext uri="{FF2B5EF4-FFF2-40B4-BE49-F238E27FC236}">
                <a16:creationId xmlns:a16="http://schemas.microsoft.com/office/drawing/2014/main" id="{7855C985-F734-F38D-492B-190EAB5F98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3548" y="1751514"/>
            <a:ext cx="914400" cy="914400"/>
          </a:xfrm>
          <a:prstGeom prst="rect">
            <a:avLst/>
          </a:prstGeom>
        </p:spPr>
      </p:pic>
      <p:sp>
        <p:nvSpPr>
          <p:cNvPr id="14" name="TextBox 13">
            <a:extLst>
              <a:ext uri="{FF2B5EF4-FFF2-40B4-BE49-F238E27FC236}">
                <a16:creationId xmlns:a16="http://schemas.microsoft.com/office/drawing/2014/main" id="{3B3D4BAD-7039-C61B-5DD0-BBB70FD476F8}"/>
              </a:ext>
            </a:extLst>
          </p:cNvPr>
          <p:cNvSpPr txBox="1"/>
          <p:nvPr/>
        </p:nvSpPr>
        <p:spPr>
          <a:xfrm>
            <a:off x="7442632" y="3039268"/>
            <a:ext cx="3911168" cy="1569660"/>
          </a:xfrm>
          <a:prstGeom prst="rect">
            <a:avLst/>
          </a:prstGeom>
          <a:noFill/>
        </p:spPr>
        <p:txBody>
          <a:bodyPr wrap="square" lIns="0" rIns="0" rtlCol="0" anchor="b">
            <a:spAutoFit/>
          </a:bodyPr>
          <a:lstStyle/>
          <a:p>
            <a:pPr>
              <a:defRPr/>
            </a:pPr>
            <a:r>
              <a:rPr lang="en-US" sz="4800" b="1" kern="0" dirty="0">
                <a:solidFill>
                  <a:schemeClr val="accent1"/>
                </a:solidFill>
                <a:ea typeface="Open Sans" panose="020B0606030504020204" pitchFamily="34" charset="0"/>
                <a:cs typeface="Open Sans" panose="020B0606030504020204" pitchFamily="34" charset="0"/>
              </a:rPr>
              <a:t>Water / Wastewater</a:t>
            </a:r>
          </a:p>
        </p:txBody>
      </p:sp>
      <p:pic>
        <p:nvPicPr>
          <p:cNvPr id="16" name="Graphic 15" descr="Questions with solid fill">
            <a:extLst>
              <a:ext uri="{FF2B5EF4-FFF2-40B4-BE49-F238E27FC236}">
                <a16:creationId xmlns:a16="http://schemas.microsoft.com/office/drawing/2014/main" id="{8C9A06E6-FBEE-8C7B-026E-FE7C53F661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7791" y="3557377"/>
            <a:ext cx="914400" cy="914400"/>
          </a:xfrm>
          <a:prstGeom prst="rect">
            <a:avLst/>
          </a:prstGeom>
        </p:spPr>
      </p:pic>
      <p:sp>
        <p:nvSpPr>
          <p:cNvPr id="2" name="Rectangle 1">
            <a:extLst>
              <a:ext uri="{FF2B5EF4-FFF2-40B4-BE49-F238E27FC236}">
                <a16:creationId xmlns:a16="http://schemas.microsoft.com/office/drawing/2014/main" id="{257310A3-F46E-E951-2B58-0C63B7673785}"/>
              </a:ext>
            </a:extLst>
          </p:cNvPr>
          <p:cNvSpPr/>
          <p:nvPr/>
        </p:nvSpPr>
        <p:spPr>
          <a:xfrm>
            <a:off x="10633710" y="175213"/>
            <a:ext cx="1440180" cy="113874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Helene</a:t>
            </a:r>
          </a:p>
          <a:p>
            <a:pPr algn="ctr"/>
            <a:r>
              <a:rPr lang="en-US" sz="2800" dirty="0"/>
              <a:t>PTC8</a:t>
            </a:r>
          </a:p>
        </p:txBody>
      </p:sp>
      <p:sp>
        <p:nvSpPr>
          <p:cNvPr id="15" name="Rectangle 14">
            <a:extLst>
              <a:ext uri="{FF2B5EF4-FFF2-40B4-BE49-F238E27FC236}">
                <a16:creationId xmlns:a16="http://schemas.microsoft.com/office/drawing/2014/main" id="{32755071-894D-70B9-D62A-1A3DF362B90F}"/>
              </a:ext>
            </a:extLst>
          </p:cNvPr>
          <p:cNvSpPr/>
          <p:nvPr/>
        </p:nvSpPr>
        <p:spPr>
          <a:xfrm>
            <a:off x="7294210" y="2037103"/>
            <a:ext cx="4291167" cy="3586457"/>
          </a:xfrm>
          <a:prstGeom prst="rect">
            <a:avLst/>
          </a:prstGeom>
          <a:solidFill>
            <a:schemeClr val="accent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Drinking Water and Clean Water Revolving Fund Loans</a:t>
            </a:r>
          </a:p>
          <a:p>
            <a:endParaRPr lang="en-US" sz="2800" dirty="0"/>
          </a:p>
          <a:p>
            <a:r>
              <a:rPr lang="en-US" sz="2800" dirty="0"/>
              <a:t>Normal Statutory Limits on Amounts do NOT apply</a:t>
            </a:r>
          </a:p>
          <a:p>
            <a:endParaRPr lang="en-US" sz="2800" dirty="0"/>
          </a:p>
          <a:p>
            <a:r>
              <a:rPr lang="en-US" sz="2800" dirty="0"/>
              <a:t>LGC Approval Required</a:t>
            </a:r>
          </a:p>
        </p:txBody>
      </p:sp>
    </p:spTree>
    <p:extLst>
      <p:ext uri="{BB962C8B-B14F-4D97-AF65-F5344CB8AC3E}">
        <p14:creationId xmlns:p14="http://schemas.microsoft.com/office/powerpoint/2010/main" val="3254821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E20AB-977D-BFE3-6926-3D907997637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1A7B01-548C-ED37-F91F-A7F8D8A0DBF7}"/>
              </a:ext>
            </a:extLst>
          </p:cNvPr>
          <p:cNvSpPr>
            <a:spLocks noGrp="1"/>
          </p:cNvSpPr>
          <p:nvPr>
            <p:ph type="sldNum" sz="quarter" idx="12"/>
          </p:nvPr>
        </p:nvSpPr>
        <p:spPr/>
        <p:txBody>
          <a:bodyPr/>
          <a:lstStyle/>
          <a:p>
            <a:fld id="{96E69268-9C8B-4EBF-A9EE-DC5DC2D48DC3}" type="slidenum">
              <a:rPr lang="en-US" smtClean="0"/>
              <a:pPr/>
              <a:t>8</a:t>
            </a:fld>
            <a:endParaRPr lang="en-US" dirty="0"/>
          </a:p>
        </p:txBody>
      </p:sp>
      <p:grpSp>
        <p:nvGrpSpPr>
          <p:cNvPr id="13" name="Group 12">
            <a:extLst>
              <a:ext uri="{FF2B5EF4-FFF2-40B4-BE49-F238E27FC236}">
                <a16:creationId xmlns:a16="http://schemas.microsoft.com/office/drawing/2014/main" id="{4CCC485F-AF94-6360-2EA6-1C35E1C584FC}"/>
              </a:ext>
            </a:extLst>
          </p:cNvPr>
          <p:cNvGrpSpPr/>
          <p:nvPr/>
        </p:nvGrpSpPr>
        <p:grpSpPr>
          <a:xfrm>
            <a:off x="5375920" y="2364486"/>
            <a:ext cx="1918290" cy="3080739"/>
            <a:chOff x="5374332" y="2364485"/>
            <a:chExt cx="1918290" cy="3080739"/>
          </a:xfrm>
        </p:grpSpPr>
        <p:sp>
          <p:nvSpPr>
            <p:cNvPr id="6" name="Rectangle 5">
              <a:extLst>
                <a:ext uri="{FF2B5EF4-FFF2-40B4-BE49-F238E27FC236}">
                  <a16:creationId xmlns:a16="http://schemas.microsoft.com/office/drawing/2014/main" id="{20E0E507-EF09-6EC9-B0BA-7996F615BB3E}"/>
                </a:ext>
              </a:extLst>
            </p:cNvPr>
            <p:cNvSpPr/>
            <p:nvPr/>
          </p:nvSpPr>
          <p:spPr>
            <a:xfrm>
              <a:off x="5374332" y="2364485"/>
              <a:ext cx="1008112" cy="3080739"/>
            </a:xfrm>
            <a:custGeom>
              <a:avLst/>
              <a:gdLst>
                <a:gd name="connsiteX0" fmla="*/ 0 w 1008112"/>
                <a:gd name="connsiteY0" fmla="*/ 0 h 3152747"/>
                <a:gd name="connsiteX1" fmla="*/ 1008112 w 1008112"/>
                <a:gd name="connsiteY1" fmla="*/ 0 h 3152747"/>
                <a:gd name="connsiteX2" fmla="*/ 1008112 w 1008112"/>
                <a:gd name="connsiteY2" fmla="*/ 3152747 h 3152747"/>
                <a:gd name="connsiteX3" fmla="*/ 0 w 1008112"/>
                <a:gd name="connsiteY3" fmla="*/ 3152747 h 3152747"/>
                <a:gd name="connsiteX4" fmla="*/ 0 w 1008112"/>
                <a:gd name="connsiteY4" fmla="*/ 0 h 3152747"/>
                <a:gd name="connsiteX0" fmla="*/ 821 w 1008933"/>
                <a:gd name="connsiteY0" fmla="*/ 0 h 3152747"/>
                <a:gd name="connsiteX1" fmla="*/ 1008933 w 1008933"/>
                <a:gd name="connsiteY1" fmla="*/ 0 h 3152747"/>
                <a:gd name="connsiteX2" fmla="*/ 1008933 w 1008933"/>
                <a:gd name="connsiteY2" fmla="*/ 3152747 h 3152747"/>
                <a:gd name="connsiteX3" fmla="*/ 821 w 1008933"/>
                <a:gd name="connsiteY3" fmla="*/ 3152747 h 3152747"/>
                <a:gd name="connsiteX4" fmla="*/ 0 w 1008933"/>
                <a:gd name="connsiteY4" fmla="*/ 1586626 h 3152747"/>
                <a:gd name="connsiteX5" fmla="*/ 821 w 1008933"/>
                <a:gd name="connsiteY5" fmla="*/ 0 h 3152747"/>
                <a:gd name="connsiteX0" fmla="*/ 0 w 1008933"/>
                <a:gd name="connsiteY0" fmla="*/ 1586626 h 3152747"/>
                <a:gd name="connsiteX1" fmla="*/ 821 w 1008933"/>
                <a:gd name="connsiteY1" fmla="*/ 0 h 3152747"/>
                <a:gd name="connsiteX2" fmla="*/ 1008933 w 1008933"/>
                <a:gd name="connsiteY2" fmla="*/ 0 h 3152747"/>
                <a:gd name="connsiteX3" fmla="*/ 1008933 w 1008933"/>
                <a:gd name="connsiteY3" fmla="*/ 3152747 h 3152747"/>
                <a:gd name="connsiteX4" fmla="*/ 821 w 1008933"/>
                <a:gd name="connsiteY4" fmla="*/ 3152747 h 3152747"/>
                <a:gd name="connsiteX5" fmla="*/ 91440 w 1008933"/>
                <a:gd name="connsiteY5" fmla="*/ 1678066 h 3152747"/>
                <a:gd name="connsiteX0" fmla="*/ 0 w 1008933"/>
                <a:gd name="connsiteY0" fmla="*/ 1586626 h 3152747"/>
                <a:gd name="connsiteX1" fmla="*/ 821 w 1008933"/>
                <a:gd name="connsiteY1" fmla="*/ 0 h 3152747"/>
                <a:gd name="connsiteX2" fmla="*/ 1008933 w 1008933"/>
                <a:gd name="connsiteY2" fmla="*/ 0 h 3152747"/>
                <a:gd name="connsiteX3" fmla="*/ 1008933 w 1008933"/>
                <a:gd name="connsiteY3" fmla="*/ 3152747 h 3152747"/>
                <a:gd name="connsiteX4" fmla="*/ 821 w 1008933"/>
                <a:gd name="connsiteY4" fmla="*/ 3152747 h 3152747"/>
                <a:gd name="connsiteX0" fmla="*/ 0 w 1008112"/>
                <a:gd name="connsiteY0" fmla="*/ 0 h 3152747"/>
                <a:gd name="connsiteX1" fmla="*/ 1008112 w 1008112"/>
                <a:gd name="connsiteY1" fmla="*/ 0 h 3152747"/>
                <a:gd name="connsiteX2" fmla="*/ 1008112 w 1008112"/>
                <a:gd name="connsiteY2" fmla="*/ 3152747 h 3152747"/>
                <a:gd name="connsiteX3" fmla="*/ 0 w 1008112"/>
                <a:gd name="connsiteY3" fmla="*/ 3152747 h 3152747"/>
              </a:gdLst>
              <a:ahLst/>
              <a:cxnLst>
                <a:cxn ang="0">
                  <a:pos x="connsiteX0" y="connsiteY0"/>
                </a:cxn>
                <a:cxn ang="0">
                  <a:pos x="connsiteX1" y="connsiteY1"/>
                </a:cxn>
                <a:cxn ang="0">
                  <a:pos x="connsiteX2" y="connsiteY2"/>
                </a:cxn>
                <a:cxn ang="0">
                  <a:pos x="connsiteX3" y="connsiteY3"/>
                </a:cxn>
              </a:cxnLst>
              <a:rect l="l" t="t" r="r" b="b"/>
              <a:pathLst>
                <a:path w="1008112" h="3152747">
                  <a:moveTo>
                    <a:pt x="0" y="0"/>
                  </a:moveTo>
                  <a:lnTo>
                    <a:pt x="1008112" y="0"/>
                  </a:lnTo>
                  <a:lnTo>
                    <a:pt x="1008112" y="3152747"/>
                  </a:lnTo>
                  <a:lnTo>
                    <a:pt x="0" y="3152747"/>
                  </a:lnTo>
                </a:path>
              </a:pathLst>
            </a:custGeom>
            <a:noFill/>
            <a:ln w="53975">
              <a:gradFill>
                <a:gsLst>
                  <a:gs pos="0">
                    <a:schemeClr val="accent4"/>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Connector 7">
              <a:extLst>
                <a:ext uri="{FF2B5EF4-FFF2-40B4-BE49-F238E27FC236}">
                  <a16:creationId xmlns:a16="http://schemas.microsoft.com/office/drawing/2014/main" id="{635009BC-5232-043B-6367-616AED0D9907}"/>
                </a:ext>
              </a:extLst>
            </p:cNvPr>
            <p:cNvCxnSpPr>
              <a:cxnSpLocks/>
            </p:cNvCxnSpPr>
            <p:nvPr/>
          </p:nvCxnSpPr>
          <p:spPr>
            <a:xfrm>
              <a:off x="5374332" y="3904854"/>
              <a:ext cx="1918290" cy="0"/>
            </a:xfrm>
            <a:prstGeom prst="line">
              <a:avLst/>
            </a:prstGeom>
            <a:ln w="53975">
              <a:gradFill>
                <a:gsLst>
                  <a:gs pos="0">
                    <a:schemeClr val="accent4"/>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6181D81D-177C-6540-B523-F289616578A8}"/>
              </a:ext>
            </a:extLst>
          </p:cNvPr>
          <p:cNvGrpSpPr/>
          <p:nvPr/>
        </p:nvGrpSpPr>
        <p:grpSpPr>
          <a:xfrm>
            <a:off x="606623" y="3129007"/>
            <a:ext cx="4620875" cy="3135129"/>
            <a:chOff x="609441" y="1624526"/>
            <a:chExt cx="4620875" cy="1823336"/>
          </a:xfrm>
          <a:solidFill>
            <a:schemeClr val="accent2"/>
          </a:solidFill>
          <a:effectLst>
            <a:outerShdw blurRad="50800" dist="38100" dir="8100000" algn="tr" rotWithShape="0">
              <a:prstClr val="black">
                <a:alpha val="40000"/>
              </a:prstClr>
            </a:outerShdw>
          </a:effectLst>
        </p:grpSpPr>
        <p:sp>
          <p:nvSpPr>
            <p:cNvPr id="5" name="Rectangle: Rounded Corners 4">
              <a:extLst>
                <a:ext uri="{FF2B5EF4-FFF2-40B4-BE49-F238E27FC236}">
                  <a16:creationId xmlns:a16="http://schemas.microsoft.com/office/drawing/2014/main" id="{A87181C5-8EC2-19C2-A1DA-4E1DC598210E}"/>
                </a:ext>
              </a:extLst>
            </p:cNvPr>
            <p:cNvSpPr/>
            <p:nvPr/>
          </p:nvSpPr>
          <p:spPr>
            <a:xfrm>
              <a:off x="609441" y="1624526"/>
              <a:ext cx="4620875" cy="1818217"/>
            </a:xfrm>
            <a:prstGeom prst="roundRect">
              <a:avLst>
                <a:gd name="adj" fmla="val 90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1" name="Group 10">
              <a:extLst>
                <a:ext uri="{FF2B5EF4-FFF2-40B4-BE49-F238E27FC236}">
                  <a16:creationId xmlns:a16="http://schemas.microsoft.com/office/drawing/2014/main" id="{D6B98208-EDC9-3455-5E04-CFFD189D7E22}"/>
                </a:ext>
              </a:extLst>
            </p:cNvPr>
            <p:cNvGrpSpPr/>
            <p:nvPr/>
          </p:nvGrpSpPr>
          <p:grpSpPr>
            <a:xfrm>
              <a:off x="2277988" y="1695305"/>
              <a:ext cx="2796451" cy="1752557"/>
              <a:chOff x="2277988" y="1712815"/>
              <a:chExt cx="2796451" cy="1752557"/>
            </a:xfrm>
            <a:grpFill/>
          </p:grpSpPr>
          <p:sp>
            <p:nvSpPr>
              <p:cNvPr id="37" name="TextBox 36">
                <a:extLst>
                  <a:ext uri="{FF2B5EF4-FFF2-40B4-BE49-F238E27FC236}">
                    <a16:creationId xmlns:a16="http://schemas.microsoft.com/office/drawing/2014/main" id="{E6F1BE45-D8B6-3151-1CDB-BA89E1AFE15D}"/>
                  </a:ext>
                </a:extLst>
              </p:cNvPr>
              <p:cNvSpPr txBox="1"/>
              <p:nvPr/>
            </p:nvSpPr>
            <p:spPr>
              <a:xfrm>
                <a:off x="2277988" y="1712815"/>
                <a:ext cx="2664475" cy="207383"/>
              </a:xfrm>
              <a:prstGeom prst="rect">
                <a:avLst/>
              </a:prstGeom>
              <a:grpFill/>
            </p:spPr>
            <p:txBody>
              <a:bodyPr wrap="square" lIns="0" tIns="0" rIns="0" bIns="0" rtlCol="0" anchor="b">
                <a:spAutoFit/>
              </a:bodyPr>
              <a:lstStyle/>
              <a:p>
                <a:r>
                  <a:rPr lang="en-US" sz="2000" dirty="0">
                    <a:solidFill>
                      <a:schemeClr val="bg1"/>
                    </a:solidFill>
                    <a:cs typeface="Segoe UI Light" panose="020B0502040204020203" pitchFamily="34" charset="0"/>
                  </a:rPr>
                  <a:t>LG Project Changes</a:t>
                </a:r>
                <a:endParaRPr lang="en-IN" sz="2000" dirty="0">
                  <a:solidFill>
                    <a:schemeClr val="bg1"/>
                  </a:solidFill>
                  <a:cs typeface="Segoe UI Light" panose="020B0502040204020203" pitchFamily="34" charset="0"/>
                </a:endParaRPr>
              </a:p>
            </p:txBody>
          </p:sp>
          <p:sp>
            <p:nvSpPr>
              <p:cNvPr id="38" name="TextBox 37">
                <a:extLst>
                  <a:ext uri="{FF2B5EF4-FFF2-40B4-BE49-F238E27FC236}">
                    <a16:creationId xmlns:a16="http://schemas.microsoft.com/office/drawing/2014/main" id="{9F56639D-8EF5-84B9-2BE8-44865009B25F}"/>
                  </a:ext>
                </a:extLst>
              </p:cNvPr>
              <p:cNvSpPr txBox="1"/>
              <p:nvPr/>
            </p:nvSpPr>
            <p:spPr>
              <a:xfrm>
                <a:off x="2277988" y="1965171"/>
                <a:ext cx="2796451" cy="1500201"/>
              </a:xfrm>
              <a:prstGeom prst="rect">
                <a:avLst/>
              </a:prstGeom>
              <a:grpFill/>
            </p:spPr>
            <p:txBody>
              <a:bodyPr wrap="square" lIns="0" rIns="0" rtlCol="0" anchor="t">
                <a:spAutoFit/>
              </a:bodyPr>
              <a:lstStyle/>
              <a:p>
                <a:pPr>
                  <a:lnSpc>
                    <a:spcPct val="90000"/>
                  </a:lnSpc>
                  <a:defRPr/>
                </a:pPr>
                <a:r>
                  <a:rPr lang="en-US" sz="1400" kern="0" dirty="0">
                    <a:solidFill>
                      <a:schemeClr val="bg1"/>
                    </a:solidFill>
                    <a:ea typeface="Open Sans" panose="020B0606030504020204" pitchFamily="34" charset="0"/>
                    <a:cs typeface="Open Sans" panose="020B0606030504020204" pitchFamily="34" charset="0"/>
                  </a:rPr>
                  <a:t>DEQ may authorize local governments to use any previous infrastructure funding from DEQ to mitigate or remediate disaster-related damage or provide temporary measures to allow preservation or restoration of drinking water and wastewater service or emergency operations at a drinking water or wastewater facility</a:t>
                </a:r>
              </a:p>
            </p:txBody>
          </p:sp>
        </p:grpSp>
      </p:grpSp>
      <p:grpSp>
        <p:nvGrpSpPr>
          <p:cNvPr id="9" name="Group 8">
            <a:extLst>
              <a:ext uri="{FF2B5EF4-FFF2-40B4-BE49-F238E27FC236}">
                <a16:creationId xmlns:a16="http://schemas.microsoft.com/office/drawing/2014/main" id="{507DBEB0-23A5-A666-6088-8CB8C026105E}"/>
              </a:ext>
            </a:extLst>
          </p:cNvPr>
          <p:cNvGrpSpPr/>
          <p:nvPr/>
        </p:nvGrpSpPr>
        <p:grpSpPr>
          <a:xfrm>
            <a:off x="606623" y="1552188"/>
            <a:ext cx="4620875" cy="1479919"/>
            <a:chOff x="1248935" y="3168307"/>
            <a:chExt cx="4620875" cy="1479919"/>
          </a:xfrm>
          <a:solidFill>
            <a:schemeClr val="bg2"/>
          </a:solidFill>
          <a:effectLst>
            <a:outerShdw blurRad="50800" dist="38100" dir="8100000" algn="tr" rotWithShape="0">
              <a:prstClr val="black">
                <a:alpha val="40000"/>
              </a:prstClr>
            </a:outerShdw>
          </a:effectLst>
        </p:grpSpPr>
        <p:sp>
          <p:nvSpPr>
            <p:cNvPr id="24" name="Rectangle: Rounded Corners 23">
              <a:extLst>
                <a:ext uri="{FF2B5EF4-FFF2-40B4-BE49-F238E27FC236}">
                  <a16:creationId xmlns:a16="http://schemas.microsoft.com/office/drawing/2014/main" id="{71CEFAF0-D5FA-D261-E248-86E0053092A5}"/>
                </a:ext>
              </a:extLst>
            </p:cNvPr>
            <p:cNvSpPr/>
            <p:nvPr/>
          </p:nvSpPr>
          <p:spPr>
            <a:xfrm>
              <a:off x="1248935" y="3168307"/>
              <a:ext cx="4620875" cy="1479919"/>
            </a:xfrm>
            <a:prstGeom prst="roundRect">
              <a:avLst>
                <a:gd name="adj" fmla="val 90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9" name="Group 48">
              <a:extLst>
                <a:ext uri="{FF2B5EF4-FFF2-40B4-BE49-F238E27FC236}">
                  <a16:creationId xmlns:a16="http://schemas.microsoft.com/office/drawing/2014/main" id="{DBF97E11-9CCA-7F4C-73B5-48B17AD891A8}"/>
                </a:ext>
              </a:extLst>
            </p:cNvPr>
            <p:cNvGrpSpPr/>
            <p:nvPr/>
          </p:nvGrpSpPr>
          <p:grpSpPr>
            <a:xfrm>
              <a:off x="2917482" y="3310972"/>
              <a:ext cx="2448272" cy="1201931"/>
              <a:chOff x="2917482" y="1838349"/>
              <a:chExt cx="2448272" cy="1201931"/>
            </a:xfrm>
            <a:grpFill/>
          </p:grpSpPr>
          <p:sp>
            <p:nvSpPr>
              <p:cNvPr id="52" name="TextBox 51">
                <a:extLst>
                  <a:ext uri="{FF2B5EF4-FFF2-40B4-BE49-F238E27FC236}">
                    <a16:creationId xmlns:a16="http://schemas.microsoft.com/office/drawing/2014/main" id="{5A4B9F04-BD8B-CA08-479A-D55D4571FB20}"/>
                  </a:ext>
                </a:extLst>
              </p:cNvPr>
              <p:cNvSpPr txBox="1"/>
              <p:nvPr/>
            </p:nvSpPr>
            <p:spPr>
              <a:xfrm>
                <a:off x="2917482" y="1838349"/>
                <a:ext cx="2448272" cy="307777"/>
              </a:xfrm>
              <a:prstGeom prst="rect">
                <a:avLst/>
              </a:prstGeom>
              <a:grpFill/>
            </p:spPr>
            <p:txBody>
              <a:bodyPr wrap="square" lIns="0" tIns="0" rIns="0" bIns="0" rtlCol="0" anchor="b">
                <a:spAutoFit/>
              </a:bodyPr>
              <a:lstStyle/>
              <a:p>
                <a:r>
                  <a:rPr lang="en-US" sz="2000" dirty="0">
                    <a:solidFill>
                      <a:schemeClr val="bg1"/>
                    </a:solidFill>
                    <a:cs typeface="Segoe UI Light" panose="020B0502040204020203" pitchFamily="34" charset="0"/>
                  </a:rPr>
                  <a:t>Emergency Loans</a:t>
                </a:r>
                <a:endParaRPr lang="en-IN" sz="2000" dirty="0">
                  <a:solidFill>
                    <a:schemeClr val="bg1"/>
                  </a:solidFill>
                  <a:cs typeface="Segoe UI Light" panose="020B0502040204020203" pitchFamily="34" charset="0"/>
                </a:endParaRPr>
              </a:p>
            </p:txBody>
          </p:sp>
          <p:sp>
            <p:nvSpPr>
              <p:cNvPr id="55" name="TextBox 54">
                <a:extLst>
                  <a:ext uri="{FF2B5EF4-FFF2-40B4-BE49-F238E27FC236}">
                    <a16:creationId xmlns:a16="http://schemas.microsoft.com/office/drawing/2014/main" id="{2C04DEC6-66E1-B8DB-2F78-8C2A9C438D95}"/>
                  </a:ext>
                </a:extLst>
              </p:cNvPr>
              <p:cNvSpPr txBox="1"/>
              <p:nvPr/>
            </p:nvSpPr>
            <p:spPr>
              <a:xfrm>
                <a:off x="2917482" y="2171131"/>
                <a:ext cx="2448272" cy="869149"/>
              </a:xfrm>
              <a:prstGeom prst="rect">
                <a:avLst/>
              </a:prstGeom>
              <a:grpFill/>
            </p:spPr>
            <p:txBody>
              <a:bodyPr wrap="square" lIns="0" rIns="0" rtlCol="0" anchor="t">
                <a:spAutoFit/>
              </a:bodyPr>
              <a:lstStyle/>
              <a:p>
                <a:pPr>
                  <a:lnSpc>
                    <a:spcPct val="90000"/>
                  </a:lnSpc>
                  <a:defRPr/>
                </a:pPr>
                <a:r>
                  <a:rPr lang="en-US" sz="1400" kern="0" dirty="0">
                    <a:solidFill>
                      <a:schemeClr val="bg1"/>
                    </a:solidFill>
                    <a:ea typeface="Open Sans" panose="020B0606030504020204" pitchFamily="34" charset="0"/>
                    <a:cs typeface="Open Sans" panose="020B0606030504020204" pitchFamily="34" charset="0"/>
                  </a:rPr>
                  <a:t>DEQ can transfer funds between CW Reserve and DW reserve to provide emergency loans to local governments</a:t>
                </a:r>
              </a:p>
            </p:txBody>
          </p:sp>
        </p:grpSp>
      </p:grpSp>
      <p:sp>
        <p:nvSpPr>
          <p:cNvPr id="26" name="Footer Placeholder 2">
            <a:extLst>
              <a:ext uri="{FF2B5EF4-FFF2-40B4-BE49-F238E27FC236}">
                <a16:creationId xmlns:a16="http://schemas.microsoft.com/office/drawing/2014/main" id="{85758153-B4BC-D5BC-3095-F4069CC567D1}"/>
              </a:ext>
            </a:extLst>
          </p:cNvPr>
          <p:cNvSpPr>
            <a:spLocks noGrp="1"/>
          </p:cNvSpPr>
          <p:nvPr>
            <p:ph type="ftr" sz="quarter" idx="11"/>
          </p:nvPr>
        </p:nvSpPr>
        <p:spPr>
          <a:xfrm>
            <a:off x="611030" y="358052"/>
            <a:ext cx="3859795" cy="365125"/>
          </a:xfrm>
        </p:spPr>
        <p:txBody>
          <a:bodyPr/>
          <a:lstStyle/>
          <a:p>
            <a:pPr algn="l"/>
            <a:r>
              <a:rPr lang="en-US" sz="2400" dirty="0"/>
              <a:t>State Aid</a:t>
            </a:r>
          </a:p>
        </p:txBody>
      </p:sp>
      <p:sp>
        <p:nvSpPr>
          <p:cNvPr id="12" name="Title 11">
            <a:extLst>
              <a:ext uri="{FF2B5EF4-FFF2-40B4-BE49-F238E27FC236}">
                <a16:creationId xmlns:a16="http://schemas.microsoft.com/office/drawing/2014/main" id="{A06034D8-44E3-2BAD-F2C4-FFD12F2F6483}"/>
              </a:ext>
            </a:extLst>
          </p:cNvPr>
          <p:cNvSpPr>
            <a:spLocks noGrp="1"/>
          </p:cNvSpPr>
          <p:nvPr>
            <p:ph type="title"/>
          </p:nvPr>
        </p:nvSpPr>
        <p:spPr>
          <a:xfrm>
            <a:off x="606623" y="593864"/>
            <a:ext cx="10515600" cy="1325563"/>
          </a:xfrm>
        </p:spPr>
        <p:txBody>
          <a:bodyPr/>
          <a:lstStyle/>
          <a:p>
            <a:r>
              <a:rPr lang="en-US" dirty="0"/>
              <a:t>HB 149: State Disaster Relief Law (1)</a:t>
            </a:r>
          </a:p>
        </p:txBody>
      </p:sp>
      <p:pic>
        <p:nvPicPr>
          <p:cNvPr id="3" name="Graphic 2" descr="Loan with solid fill">
            <a:extLst>
              <a:ext uri="{FF2B5EF4-FFF2-40B4-BE49-F238E27FC236}">
                <a16:creationId xmlns:a16="http://schemas.microsoft.com/office/drawing/2014/main" id="{2AC3E943-5E41-05C9-9C1D-18AC271DEB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3548" y="1751514"/>
            <a:ext cx="914400" cy="914400"/>
          </a:xfrm>
          <a:prstGeom prst="rect">
            <a:avLst/>
          </a:prstGeom>
        </p:spPr>
      </p:pic>
      <p:sp>
        <p:nvSpPr>
          <p:cNvPr id="14" name="TextBox 13">
            <a:extLst>
              <a:ext uri="{FF2B5EF4-FFF2-40B4-BE49-F238E27FC236}">
                <a16:creationId xmlns:a16="http://schemas.microsoft.com/office/drawing/2014/main" id="{A4A1D7BF-1863-9F7A-395F-C6E9C2978C40}"/>
              </a:ext>
            </a:extLst>
          </p:cNvPr>
          <p:cNvSpPr txBox="1"/>
          <p:nvPr/>
        </p:nvSpPr>
        <p:spPr>
          <a:xfrm>
            <a:off x="7442632" y="3039268"/>
            <a:ext cx="3911168" cy="1569660"/>
          </a:xfrm>
          <a:prstGeom prst="rect">
            <a:avLst/>
          </a:prstGeom>
          <a:noFill/>
        </p:spPr>
        <p:txBody>
          <a:bodyPr wrap="square" lIns="0" rIns="0" rtlCol="0" anchor="b">
            <a:spAutoFit/>
          </a:bodyPr>
          <a:lstStyle/>
          <a:p>
            <a:pPr>
              <a:defRPr/>
            </a:pPr>
            <a:r>
              <a:rPr lang="en-US" sz="4800" b="1" kern="0" dirty="0">
                <a:solidFill>
                  <a:schemeClr val="accent1"/>
                </a:solidFill>
                <a:ea typeface="Open Sans" panose="020B0606030504020204" pitchFamily="34" charset="0"/>
                <a:cs typeface="Open Sans" panose="020B0606030504020204" pitchFamily="34" charset="0"/>
              </a:rPr>
              <a:t>Water / Wastewater</a:t>
            </a:r>
          </a:p>
        </p:txBody>
      </p:sp>
      <p:pic>
        <p:nvPicPr>
          <p:cNvPr id="16" name="Graphic 15" descr="Questions with solid fill">
            <a:extLst>
              <a:ext uri="{FF2B5EF4-FFF2-40B4-BE49-F238E27FC236}">
                <a16:creationId xmlns:a16="http://schemas.microsoft.com/office/drawing/2014/main" id="{9AC7B980-B1D4-F869-546D-2605784814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7791" y="3557377"/>
            <a:ext cx="914400" cy="914400"/>
          </a:xfrm>
          <a:prstGeom prst="rect">
            <a:avLst/>
          </a:prstGeom>
        </p:spPr>
      </p:pic>
      <p:sp>
        <p:nvSpPr>
          <p:cNvPr id="2" name="Rectangle 1">
            <a:extLst>
              <a:ext uri="{FF2B5EF4-FFF2-40B4-BE49-F238E27FC236}">
                <a16:creationId xmlns:a16="http://schemas.microsoft.com/office/drawing/2014/main" id="{542DAAC7-2624-4CB5-BB05-062B6CEEDC0D}"/>
              </a:ext>
            </a:extLst>
          </p:cNvPr>
          <p:cNvSpPr/>
          <p:nvPr/>
        </p:nvSpPr>
        <p:spPr>
          <a:xfrm>
            <a:off x="10633710" y="175213"/>
            <a:ext cx="1440180" cy="113874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Helene</a:t>
            </a:r>
          </a:p>
          <a:p>
            <a:pPr algn="ctr"/>
            <a:r>
              <a:rPr lang="en-US" sz="2800" dirty="0"/>
              <a:t>PTC8</a:t>
            </a:r>
          </a:p>
        </p:txBody>
      </p:sp>
    </p:spTree>
    <p:extLst>
      <p:ext uri="{BB962C8B-B14F-4D97-AF65-F5344CB8AC3E}">
        <p14:creationId xmlns:p14="http://schemas.microsoft.com/office/powerpoint/2010/main" val="3152000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F25D2-B2A1-AC98-410B-15D2FD2E79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8DBA12-5833-3D83-C92C-CC36394FA199}"/>
              </a:ext>
            </a:extLst>
          </p:cNvPr>
          <p:cNvSpPr>
            <a:spLocks noGrp="1"/>
          </p:cNvSpPr>
          <p:nvPr>
            <p:ph type="title"/>
          </p:nvPr>
        </p:nvSpPr>
        <p:spPr>
          <a:xfrm>
            <a:off x="718457" y="447238"/>
            <a:ext cx="5323715" cy="1642970"/>
          </a:xfrm>
        </p:spPr>
        <p:txBody>
          <a:bodyPr anchor="b">
            <a:normAutofit/>
          </a:bodyPr>
          <a:lstStyle/>
          <a:p>
            <a:r>
              <a:rPr lang="en-US" sz="3700" dirty="0"/>
              <a:t>Employee Compensation, Comp-Time, Overtime, &amp; Reimbursement</a:t>
            </a:r>
          </a:p>
        </p:txBody>
      </p:sp>
      <p:sp>
        <p:nvSpPr>
          <p:cNvPr id="3" name="Content Placeholder 2">
            <a:extLst>
              <a:ext uri="{FF2B5EF4-FFF2-40B4-BE49-F238E27FC236}">
                <a16:creationId xmlns:a16="http://schemas.microsoft.com/office/drawing/2014/main" id="{E74FFF20-2575-A207-BB0D-799B13E81B6C}"/>
              </a:ext>
            </a:extLst>
          </p:cNvPr>
          <p:cNvSpPr>
            <a:spLocks noGrp="1"/>
          </p:cNvSpPr>
          <p:nvPr>
            <p:ph idx="1"/>
          </p:nvPr>
        </p:nvSpPr>
        <p:spPr>
          <a:xfrm>
            <a:off x="718457" y="2291518"/>
            <a:ext cx="5741655" cy="4365171"/>
          </a:xfrm>
        </p:spPr>
        <p:txBody>
          <a:bodyPr anchor="t">
            <a:normAutofit fontScale="85000" lnSpcReduction="20000"/>
          </a:bodyPr>
          <a:lstStyle/>
          <a:p>
            <a:pPr marL="0" indent="0">
              <a:buNone/>
            </a:pPr>
            <a:r>
              <a:rPr lang="en-US" sz="1500" dirty="0">
                <a:effectLst/>
              </a:rPr>
              <a:t>FEMA determines the eligibility of overtime, premium pay, and compensatory time costs based on the Applicant’s pre-disaster written labor policy, provided the policy: </a:t>
            </a:r>
            <a:endParaRPr lang="en-US" sz="1500" dirty="0"/>
          </a:p>
          <a:p>
            <a:r>
              <a:rPr lang="en-US" sz="1500" dirty="0">
                <a:effectLst/>
              </a:rPr>
              <a:t>Does not include a contingency clause that payment is subject to Federal funding; </a:t>
            </a:r>
          </a:p>
          <a:p>
            <a:r>
              <a:rPr lang="en-US" sz="1500" dirty="0">
                <a:effectLst/>
              </a:rPr>
              <a:t>Is applied uniformly regardless of a Presidential declaration; and </a:t>
            </a:r>
          </a:p>
          <a:p>
            <a:r>
              <a:rPr lang="en-US" sz="1500" dirty="0">
                <a:effectLst/>
              </a:rPr>
              <a:t>Has set non-discretionary criteria for when the Applicant activates various pay types. </a:t>
            </a:r>
          </a:p>
          <a:p>
            <a:pPr marL="0" indent="0">
              <a:buNone/>
            </a:pPr>
            <a:r>
              <a:rPr lang="en-US" sz="1500" dirty="0">
                <a:effectLst/>
              </a:rPr>
              <a:t>If these requirements are not met, FEMA limits funding to the Applicant’s non-discretionary, uniformly applied pay rates. </a:t>
            </a:r>
          </a:p>
          <a:p>
            <a:pPr marL="0" indent="0">
              <a:buNone/>
            </a:pPr>
            <a:r>
              <a:rPr lang="en-US" sz="1500" dirty="0">
                <a:effectLst/>
              </a:rPr>
              <a:t>All costs must be reasonable and equitable for the type of work being performed. </a:t>
            </a:r>
          </a:p>
          <a:p>
            <a:pPr marL="0" indent="0">
              <a:buNone/>
            </a:pPr>
            <a:r>
              <a:rPr lang="en-US" sz="1500" dirty="0">
                <a:effectLst/>
              </a:rPr>
              <a:t>FEMA determines whether the number of hours claimed are reasonable and necessary by evaluating: </a:t>
            </a:r>
          </a:p>
          <a:p>
            <a:r>
              <a:rPr lang="en-US" sz="1500" dirty="0">
                <a:effectLst/>
              </a:rPr>
              <a:t>The severity of the incident;</a:t>
            </a:r>
          </a:p>
          <a:p>
            <a:r>
              <a:rPr lang="en-US" sz="1500" dirty="0">
                <a:effectLst/>
              </a:rPr>
              <a:t>Whether the work was performed at a time when it was necessary to work extraordinary hours based on the circumstances of the incident;</a:t>
            </a:r>
          </a:p>
          <a:p>
            <a:r>
              <a:rPr lang="en-US" sz="1500" dirty="0">
                <a:effectLst/>
              </a:rPr>
              <a:t>The function of the employee for which the hours are claimed; and</a:t>
            </a:r>
          </a:p>
          <a:p>
            <a:r>
              <a:rPr lang="en-US" sz="1500" dirty="0">
                <a:effectLst/>
              </a:rPr>
              <a:t>The number of consecutive hours the employee worked. </a:t>
            </a:r>
            <a:endParaRPr lang="en-US" sz="1500" dirty="0"/>
          </a:p>
          <a:p>
            <a:endParaRPr lang="en-US" sz="1000" dirty="0"/>
          </a:p>
        </p:txBody>
      </p:sp>
      <p:pic>
        <p:nvPicPr>
          <p:cNvPr id="5" name="Picture 4" descr="A document with text on it&#10;&#10;Description automatically generated">
            <a:extLst>
              <a:ext uri="{FF2B5EF4-FFF2-40B4-BE49-F238E27FC236}">
                <a16:creationId xmlns:a16="http://schemas.microsoft.com/office/drawing/2014/main" id="{E1EF3C0D-BD44-BC89-E54B-16FF30C6A87D}"/>
              </a:ext>
            </a:extLst>
          </p:cNvPr>
          <p:cNvPicPr>
            <a:picLocks noChangeAspect="1"/>
          </p:cNvPicPr>
          <p:nvPr/>
        </p:nvPicPr>
        <p:blipFill>
          <a:blip r:embed="rId2"/>
          <a:stretch>
            <a:fillRect/>
          </a:stretch>
        </p:blipFill>
        <p:spPr>
          <a:xfrm>
            <a:off x="6825122" y="362608"/>
            <a:ext cx="5162285" cy="6037759"/>
          </a:xfrm>
          <a:prstGeom prst="rect">
            <a:avLst/>
          </a:prstGeom>
          <a:effectLst>
            <a:outerShdw blurRad="50800" dist="38100" dir="5400000" algn="t" rotWithShape="0">
              <a:prstClr val="black">
                <a:alpha val="40000"/>
              </a:prstClr>
            </a:outerShdw>
          </a:effectLst>
        </p:spPr>
      </p:pic>
      <p:sp>
        <p:nvSpPr>
          <p:cNvPr id="4" name="Oval 3">
            <a:extLst>
              <a:ext uri="{FF2B5EF4-FFF2-40B4-BE49-F238E27FC236}">
                <a16:creationId xmlns:a16="http://schemas.microsoft.com/office/drawing/2014/main" id="{0D263052-6CEB-9933-C6BA-7AC16F57EE09}"/>
              </a:ext>
            </a:extLst>
          </p:cNvPr>
          <p:cNvSpPr/>
          <p:nvPr/>
        </p:nvSpPr>
        <p:spPr>
          <a:xfrm>
            <a:off x="377072" y="3429000"/>
            <a:ext cx="6164405" cy="463062"/>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22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10462</TotalTime>
  <Words>4550</Words>
  <Application>Microsoft Macintosh PowerPoint</Application>
  <PresentationFormat>Widescreen</PresentationFormat>
  <Paragraphs>501</Paragraphs>
  <Slides>34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Aptos</vt:lpstr>
      <vt:lpstr>Aptos Display</vt:lpstr>
      <vt:lpstr>Arial</vt:lpstr>
      <vt:lpstr>Open Sans</vt:lpstr>
      <vt:lpstr>Segoe UI</vt:lpstr>
      <vt:lpstr>Segoe UI Light</vt:lpstr>
      <vt:lpstr>Source Sans Pro</vt:lpstr>
      <vt:lpstr>Times New Roman</vt:lpstr>
      <vt:lpstr>Office Theme</vt:lpstr>
      <vt:lpstr>Helene Finance Response</vt:lpstr>
      <vt:lpstr>Fees</vt:lpstr>
      <vt:lpstr>Budgeting Methods</vt:lpstr>
      <vt:lpstr>Mutual Aid</vt:lpstr>
      <vt:lpstr>FEMA Reimbursement</vt:lpstr>
      <vt:lpstr>HB 149: State Disaster Relief Law (1)</vt:lpstr>
      <vt:lpstr>HB 149: State Disaster Relief Law (1)</vt:lpstr>
      <vt:lpstr>HB 149: State Disaster Relief Law (1)</vt:lpstr>
      <vt:lpstr>Employee Compensation, Comp-Time, Overtime, &amp; Reimbursement</vt:lpstr>
      <vt:lpstr>PowerPoint Presentation</vt:lpstr>
      <vt:lpstr>Helene Finance Response</vt:lpstr>
      <vt:lpstr>HB 149: State Disaster Relief Law (1)</vt:lpstr>
      <vt:lpstr>HB 149: State Disaster Relief Law (1)</vt:lpstr>
      <vt:lpstr>HB 149: State Disaster Relief Law (1)</vt:lpstr>
      <vt:lpstr>HB 149: State Disaster Relief Law (1)</vt:lpstr>
      <vt:lpstr>HB 149: State Disaster Relief Law (1)</vt:lpstr>
      <vt:lpstr>HB 149: State Disaster Relief Law (1)</vt:lpstr>
      <vt:lpstr>HB 149: State Disaster Relief Law (1)</vt:lpstr>
      <vt:lpstr>PowerPoint Presentation</vt:lpstr>
      <vt:lpstr>Helene Finance Response</vt:lpstr>
      <vt:lpstr>What to do NOW: Guidance from the Field</vt:lpstr>
      <vt:lpstr>What to do NOW: Guidance from the Field</vt:lpstr>
      <vt:lpstr>Employee Compensation, Comp-Time, Overtime, &amp; Reimbursement</vt:lpstr>
      <vt:lpstr>PowerPoint Presentation</vt:lpstr>
      <vt:lpstr>What to do NOW: Guidance from the Field</vt:lpstr>
      <vt:lpstr>What to do NOW: Guidance from the Field</vt:lpstr>
      <vt:lpstr>What to do NOW: Guidance from the Field</vt:lpstr>
      <vt:lpstr>What to do NOW: Guidance from the Field</vt:lpstr>
      <vt:lpstr>PowerPoint Presentation</vt:lpstr>
      <vt:lpstr>Local Governments Helping Other Local Governments</vt:lpstr>
      <vt:lpstr>Deadlines</vt:lpstr>
      <vt:lpstr>Mutual Aid</vt:lpstr>
      <vt:lpstr>Mutual Aid (MAA) and FEMA Reimbursements</vt:lpstr>
      <vt:lpstr>Mutual Aid Documentation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Millonzi, Kara Anne</dc:creator>
  <cp:lastModifiedBy>Millonzi, Kara Anne</cp:lastModifiedBy>
  <cp:revision>33</cp:revision>
  <dcterms:created xsi:type="dcterms:W3CDTF">2024-10-03T21:37:02Z</dcterms:created>
  <dcterms:modified xsi:type="dcterms:W3CDTF">2024-10-15T15:33:51Z</dcterms:modified>
</cp:coreProperties>
</file>